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mmanV3 Sans Bold" panose="02000000000000000000" pitchFamily="50" charset="-78"/>
      <p:bold r:id="rId18"/>
    </p:embeddedFont>
    <p:embeddedFont>
      <p:font typeface="Canva Student Font" panose="020B0604020202020204" charset="0"/>
      <p:regular r:id="rId19"/>
    </p:embeddedFont>
    <p:embeddedFont>
      <p:font typeface="Horizon" panose="020B0604020202020204" charset="0"/>
      <p:regular r:id="rId20"/>
    </p:embeddedFont>
    <p:embeddedFont>
      <p:font typeface="Montserrat" panose="00000500000000000000" pitchFamily="2" charset="0"/>
      <p:regular r:id="rId21"/>
    </p:embeddedFont>
    <p:embeddedFont>
      <p:font typeface="Montserrat Bold" panose="020B0604020202020204" charset="0"/>
      <p:regular r:id="rId22"/>
    </p:embeddedFont>
    <p:embeddedFont>
      <p:font typeface="Montserrat Heavy"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53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EG"/>
          </a:p>
        </p:txBody>
      </p:sp>
      <p:sp>
        <p:nvSpPr>
          <p:cNvPr id="3" name="TextBox 3"/>
          <p:cNvSpPr txBox="1"/>
          <p:nvPr/>
        </p:nvSpPr>
        <p:spPr>
          <a:xfrm>
            <a:off x="3728655" y="8120094"/>
            <a:ext cx="10532560" cy="542925"/>
          </a:xfrm>
          <a:prstGeom prst="rect">
            <a:avLst/>
          </a:prstGeom>
        </p:spPr>
        <p:txBody>
          <a:bodyPr lIns="0" tIns="0" rIns="0" bIns="0" rtlCol="0" anchor="t">
            <a:spAutoFit/>
          </a:bodyPr>
          <a:lstStyle/>
          <a:p>
            <a:pPr algn="ctr">
              <a:lnSpc>
                <a:spcPts val="4320"/>
              </a:lnSpc>
            </a:pPr>
            <a:r>
              <a:rPr lang="en-US" sz="3600" spc="1152">
                <a:solidFill>
                  <a:srgbClr val="FFFFFF"/>
                </a:solidFill>
                <a:latin typeface="Montserrat"/>
                <a:ea typeface="Montserrat"/>
                <a:cs typeface="Montserrat"/>
                <a:sym typeface="Montserrat"/>
              </a:rPr>
              <a:t>PRESENTATION</a:t>
            </a:r>
          </a:p>
        </p:txBody>
      </p:sp>
      <p:sp>
        <p:nvSpPr>
          <p:cNvPr id="4" name="TextBox 4"/>
          <p:cNvSpPr txBox="1"/>
          <p:nvPr/>
        </p:nvSpPr>
        <p:spPr>
          <a:xfrm>
            <a:off x="1681584" y="2805408"/>
            <a:ext cx="14924832" cy="3544265"/>
          </a:xfrm>
          <a:prstGeom prst="rect">
            <a:avLst/>
          </a:prstGeom>
        </p:spPr>
        <p:txBody>
          <a:bodyPr lIns="0" tIns="0" rIns="0" bIns="0" rtlCol="0" anchor="t">
            <a:spAutoFit/>
          </a:bodyPr>
          <a:lstStyle/>
          <a:p>
            <a:pPr algn="ctr">
              <a:lnSpc>
                <a:spcPts val="13466"/>
              </a:lnSpc>
            </a:pPr>
            <a:r>
              <a:rPr lang="en-US" sz="11221">
                <a:solidFill>
                  <a:srgbClr val="FFFFFF"/>
                </a:solidFill>
                <a:latin typeface="Horizon"/>
                <a:ea typeface="Horizon"/>
                <a:cs typeface="Horizon"/>
                <a:sym typeface="Horizon"/>
              </a:rPr>
              <a:t>KFC App Redesign </a:t>
            </a:r>
          </a:p>
        </p:txBody>
      </p:sp>
      <p:sp>
        <p:nvSpPr>
          <p:cNvPr id="5" name="TextBox 5"/>
          <p:cNvSpPr txBox="1"/>
          <p:nvPr/>
        </p:nvSpPr>
        <p:spPr>
          <a:xfrm>
            <a:off x="14261215" y="8862060"/>
            <a:ext cx="2998085" cy="356235"/>
          </a:xfrm>
          <a:prstGeom prst="rect">
            <a:avLst/>
          </a:prstGeom>
        </p:spPr>
        <p:txBody>
          <a:bodyPr lIns="0" tIns="0" rIns="0" bIns="0" rtlCol="0" anchor="t">
            <a:spAutoFit/>
          </a:bodyPr>
          <a:lstStyle/>
          <a:p>
            <a:pPr algn="r">
              <a:lnSpc>
                <a:spcPts val="2940"/>
              </a:lnSpc>
            </a:pPr>
            <a:r>
              <a:rPr lang="en-US" sz="2100" b="1">
                <a:solidFill>
                  <a:srgbClr val="FFFFFF"/>
                </a:solidFill>
                <a:latin typeface="Montserrat Bold"/>
                <a:ea typeface="Montserrat Bold"/>
                <a:cs typeface="Montserrat Bold"/>
                <a:sym typeface="Montserrat Bold"/>
              </a:rPr>
              <a:t>SQUAD X TEAM</a:t>
            </a:r>
          </a:p>
        </p:txBody>
      </p:sp>
      <p:sp>
        <p:nvSpPr>
          <p:cNvPr id="6" name="TextBox 6"/>
          <p:cNvSpPr txBox="1"/>
          <p:nvPr/>
        </p:nvSpPr>
        <p:spPr>
          <a:xfrm>
            <a:off x="14261215" y="8516652"/>
            <a:ext cx="2998085" cy="264160"/>
          </a:xfrm>
          <a:prstGeom prst="rect">
            <a:avLst/>
          </a:prstGeom>
        </p:spPr>
        <p:txBody>
          <a:bodyPr lIns="0" tIns="0" rIns="0" bIns="0" rtlCol="0" anchor="t">
            <a:spAutoFit/>
          </a:bodyPr>
          <a:lstStyle/>
          <a:p>
            <a:pPr algn="r">
              <a:lnSpc>
                <a:spcPts val="2239"/>
              </a:lnSpc>
            </a:pPr>
            <a:r>
              <a:rPr lang="en-US" sz="1599">
                <a:solidFill>
                  <a:srgbClr val="FFFFFF"/>
                </a:solidFill>
                <a:latin typeface="Montserrat"/>
                <a:ea typeface="Montserrat"/>
                <a:cs typeface="Montserrat"/>
                <a:sym typeface="Montserrat"/>
              </a:rPr>
              <a:t>Presented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971092" y="-4149452"/>
            <a:ext cx="11141155" cy="8229600"/>
          </a:xfrm>
          <a:custGeom>
            <a:avLst/>
            <a:gdLst/>
            <a:ahLst/>
            <a:cxnLst/>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avLst/>
            <a:gdLst/>
            <a:ahLst/>
            <a:cxnLst/>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avLst/>
            <a:gdLst/>
            <a:ahLst/>
            <a:cxnLst/>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5395320" y="507678"/>
            <a:ext cx="7666202" cy="3537809"/>
          </a:xfrm>
          <a:custGeom>
            <a:avLst/>
            <a:gdLst/>
            <a:ahLst/>
            <a:cxnLst/>
            <a:rect l="l" t="t" r="r" b="b"/>
            <a:pathLst>
              <a:path w="7666202" h="3537809">
                <a:moveTo>
                  <a:pt x="0" y="0"/>
                </a:moveTo>
                <a:lnTo>
                  <a:pt x="7666203" y="0"/>
                </a:lnTo>
                <a:lnTo>
                  <a:pt x="7666203" y="3537809"/>
                </a:lnTo>
                <a:lnTo>
                  <a:pt x="0" y="3537809"/>
                </a:lnTo>
                <a:lnTo>
                  <a:pt x="0" y="0"/>
                </a:lnTo>
                <a:close/>
              </a:path>
            </a:pathLst>
          </a:custGeom>
          <a:blipFill>
            <a:blip r:embed="rId6"/>
            <a:stretch>
              <a:fillRect l="-6742" r="-3909" b="-7000"/>
            </a:stretch>
          </a:blipFill>
        </p:spPr>
        <p:txBody>
          <a:bodyPr/>
          <a:lstStyle/>
          <a:p>
            <a:endParaRPr lang="ar-EG"/>
          </a:p>
        </p:txBody>
      </p:sp>
      <p:sp>
        <p:nvSpPr>
          <p:cNvPr id="7" name="Freeform 7"/>
          <p:cNvSpPr/>
          <p:nvPr/>
        </p:nvSpPr>
        <p:spPr>
          <a:xfrm>
            <a:off x="5314529" y="6410189"/>
            <a:ext cx="7989469" cy="3738184"/>
          </a:xfrm>
          <a:custGeom>
            <a:avLst/>
            <a:gdLst/>
            <a:ahLst/>
            <a:cxnLst/>
            <a:rect l="l" t="t" r="r" b="b"/>
            <a:pathLst>
              <a:path w="7989469" h="3738184">
                <a:moveTo>
                  <a:pt x="0" y="0"/>
                </a:moveTo>
                <a:lnTo>
                  <a:pt x="7989468" y="0"/>
                </a:lnTo>
                <a:lnTo>
                  <a:pt x="7989468" y="3738184"/>
                </a:lnTo>
                <a:lnTo>
                  <a:pt x="0" y="3738184"/>
                </a:lnTo>
                <a:lnTo>
                  <a:pt x="0" y="0"/>
                </a:lnTo>
                <a:close/>
              </a:path>
            </a:pathLst>
          </a:custGeom>
          <a:blipFill>
            <a:blip r:embed="rId7"/>
            <a:stretch>
              <a:fillRect l="-5748" r="-7134" b="-7662"/>
            </a:stretch>
          </a:blipFill>
        </p:spPr>
        <p:txBody>
          <a:bodyPr/>
          <a:lstStyle/>
          <a:p>
            <a:endParaRPr lang="ar-EG"/>
          </a:p>
        </p:txBody>
      </p:sp>
      <p:sp>
        <p:nvSpPr>
          <p:cNvPr id="8" name="Freeform 8"/>
          <p:cNvSpPr/>
          <p:nvPr/>
        </p:nvSpPr>
        <p:spPr>
          <a:xfrm>
            <a:off x="404266" y="507678"/>
            <a:ext cx="4676429" cy="9447332"/>
          </a:xfrm>
          <a:custGeom>
            <a:avLst/>
            <a:gdLst/>
            <a:ahLst/>
            <a:cxnLst/>
            <a:rect l="l" t="t" r="r" b="b"/>
            <a:pathLst>
              <a:path w="4676429" h="9447332">
                <a:moveTo>
                  <a:pt x="0" y="0"/>
                </a:moveTo>
                <a:lnTo>
                  <a:pt x="4676429" y="0"/>
                </a:lnTo>
                <a:lnTo>
                  <a:pt x="4676429" y="9447332"/>
                </a:lnTo>
                <a:lnTo>
                  <a:pt x="0" y="9447332"/>
                </a:lnTo>
                <a:lnTo>
                  <a:pt x="0" y="0"/>
                </a:lnTo>
                <a:close/>
              </a:path>
            </a:pathLst>
          </a:custGeom>
          <a:blipFill>
            <a:blip r:embed="rId8"/>
            <a:stretch>
              <a:fillRect/>
            </a:stretch>
          </a:blipFill>
        </p:spPr>
        <p:txBody>
          <a:bodyPr/>
          <a:lstStyle/>
          <a:p>
            <a:endParaRPr lang="ar-EG"/>
          </a:p>
        </p:txBody>
      </p:sp>
      <p:sp>
        <p:nvSpPr>
          <p:cNvPr id="9" name="Freeform 9"/>
          <p:cNvSpPr/>
          <p:nvPr/>
        </p:nvSpPr>
        <p:spPr>
          <a:xfrm>
            <a:off x="13303997" y="543967"/>
            <a:ext cx="4628137" cy="9421143"/>
          </a:xfrm>
          <a:custGeom>
            <a:avLst/>
            <a:gdLst/>
            <a:ahLst/>
            <a:cxnLst/>
            <a:rect l="l" t="t" r="r" b="b"/>
            <a:pathLst>
              <a:path w="4628137" h="9421143">
                <a:moveTo>
                  <a:pt x="0" y="0"/>
                </a:moveTo>
                <a:lnTo>
                  <a:pt x="4628137" y="0"/>
                </a:lnTo>
                <a:lnTo>
                  <a:pt x="4628137" y="9421143"/>
                </a:lnTo>
                <a:lnTo>
                  <a:pt x="0" y="9421143"/>
                </a:lnTo>
                <a:lnTo>
                  <a:pt x="0" y="0"/>
                </a:lnTo>
                <a:close/>
              </a:path>
            </a:pathLst>
          </a:custGeom>
          <a:blipFill>
            <a:blip r:embed="rId9"/>
            <a:stretch>
              <a:fillRect/>
            </a:stretch>
          </a:blipFill>
        </p:spPr>
        <p:txBody>
          <a:bodyPr/>
          <a:lstStyle/>
          <a:p>
            <a:endParaRPr lang="ar-EG"/>
          </a:p>
        </p:txBody>
      </p:sp>
      <p:sp>
        <p:nvSpPr>
          <p:cNvPr id="10" name="TextBox 10"/>
          <p:cNvSpPr txBox="1"/>
          <p:nvPr/>
        </p:nvSpPr>
        <p:spPr>
          <a:xfrm>
            <a:off x="5641325" y="1038225"/>
            <a:ext cx="7005350" cy="29241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home screen design was cluttered and poorly organized, causing user distraction and making product discovery difficult.</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5972175"/>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new design adds a bottom navigation bar for quick access to main sections, a clear search bar to speed up finding products, and better visual organization of offers and categories. This results in a cleaner interface and faster decision-making.</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971092" y="-4149452"/>
            <a:ext cx="11141155" cy="8229600"/>
          </a:xfrm>
          <a:custGeom>
            <a:avLst/>
            <a:gdLst/>
            <a:ahLst/>
            <a:cxnLst/>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avLst/>
            <a:gdLst/>
            <a:ahLst/>
            <a:cxnLst/>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avLst/>
            <a:gdLst/>
            <a:ahLst/>
            <a:cxnLst/>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5395320" y="507678"/>
            <a:ext cx="7666202" cy="3537809"/>
          </a:xfrm>
          <a:custGeom>
            <a:avLst/>
            <a:gdLst/>
            <a:ahLst/>
            <a:cxnLst/>
            <a:rect l="l" t="t" r="r" b="b"/>
            <a:pathLst>
              <a:path w="7666202" h="3537809">
                <a:moveTo>
                  <a:pt x="0" y="0"/>
                </a:moveTo>
                <a:lnTo>
                  <a:pt x="7666203" y="0"/>
                </a:lnTo>
                <a:lnTo>
                  <a:pt x="7666203" y="3537809"/>
                </a:lnTo>
                <a:lnTo>
                  <a:pt x="0" y="3537809"/>
                </a:lnTo>
                <a:lnTo>
                  <a:pt x="0" y="0"/>
                </a:lnTo>
                <a:close/>
              </a:path>
            </a:pathLst>
          </a:custGeom>
          <a:blipFill>
            <a:blip r:embed="rId6"/>
            <a:stretch>
              <a:fillRect l="-6742" r="-3909" b="-7000"/>
            </a:stretch>
          </a:blipFill>
        </p:spPr>
        <p:txBody>
          <a:bodyPr/>
          <a:lstStyle/>
          <a:p>
            <a:endParaRPr lang="ar-EG"/>
          </a:p>
        </p:txBody>
      </p:sp>
      <p:sp>
        <p:nvSpPr>
          <p:cNvPr id="7" name="Freeform 7"/>
          <p:cNvSpPr/>
          <p:nvPr/>
        </p:nvSpPr>
        <p:spPr>
          <a:xfrm>
            <a:off x="5314529" y="6410189"/>
            <a:ext cx="7989469" cy="3738184"/>
          </a:xfrm>
          <a:custGeom>
            <a:avLst/>
            <a:gdLst/>
            <a:ahLst/>
            <a:cxnLst/>
            <a:rect l="l" t="t" r="r" b="b"/>
            <a:pathLst>
              <a:path w="7989469" h="3738184">
                <a:moveTo>
                  <a:pt x="0" y="0"/>
                </a:moveTo>
                <a:lnTo>
                  <a:pt x="7989468" y="0"/>
                </a:lnTo>
                <a:lnTo>
                  <a:pt x="7989468" y="3738184"/>
                </a:lnTo>
                <a:lnTo>
                  <a:pt x="0" y="3738184"/>
                </a:lnTo>
                <a:lnTo>
                  <a:pt x="0" y="0"/>
                </a:lnTo>
                <a:close/>
              </a:path>
            </a:pathLst>
          </a:custGeom>
          <a:blipFill>
            <a:blip r:embed="rId7"/>
            <a:stretch>
              <a:fillRect l="-5748" r="-7134" b="-7662"/>
            </a:stretch>
          </a:blipFill>
        </p:spPr>
        <p:txBody>
          <a:bodyPr/>
          <a:lstStyle/>
          <a:p>
            <a:endParaRPr lang="ar-EG"/>
          </a:p>
        </p:txBody>
      </p:sp>
      <p:sp>
        <p:nvSpPr>
          <p:cNvPr id="8" name="Freeform 8"/>
          <p:cNvSpPr/>
          <p:nvPr/>
        </p:nvSpPr>
        <p:spPr>
          <a:xfrm>
            <a:off x="299220" y="345725"/>
            <a:ext cx="4617814" cy="9328917"/>
          </a:xfrm>
          <a:custGeom>
            <a:avLst/>
            <a:gdLst/>
            <a:ahLst/>
            <a:cxnLst/>
            <a:rect l="l" t="t" r="r" b="b"/>
            <a:pathLst>
              <a:path w="4617814" h="9328917">
                <a:moveTo>
                  <a:pt x="0" y="0"/>
                </a:moveTo>
                <a:lnTo>
                  <a:pt x="4617814" y="0"/>
                </a:lnTo>
                <a:lnTo>
                  <a:pt x="4617814" y="9328917"/>
                </a:lnTo>
                <a:lnTo>
                  <a:pt x="0" y="9328917"/>
                </a:lnTo>
                <a:lnTo>
                  <a:pt x="0" y="0"/>
                </a:lnTo>
                <a:close/>
              </a:path>
            </a:pathLst>
          </a:custGeom>
          <a:blipFill>
            <a:blip r:embed="rId8"/>
            <a:stretch>
              <a:fillRect/>
            </a:stretch>
          </a:blipFill>
        </p:spPr>
        <p:txBody>
          <a:bodyPr/>
          <a:lstStyle/>
          <a:p>
            <a:endParaRPr lang="ar-EG"/>
          </a:p>
        </p:txBody>
      </p:sp>
      <p:sp>
        <p:nvSpPr>
          <p:cNvPr id="9" name="Freeform 9"/>
          <p:cNvSpPr/>
          <p:nvPr/>
        </p:nvSpPr>
        <p:spPr>
          <a:xfrm>
            <a:off x="13496043" y="345725"/>
            <a:ext cx="4605729" cy="9211457"/>
          </a:xfrm>
          <a:custGeom>
            <a:avLst/>
            <a:gdLst/>
            <a:ahLst/>
            <a:cxnLst/>
            <a:rect l="l" t="t" r="r" b="b"/>
            <a:pathLst>
              <a:path w="4605729" h="9211457">
                <a:moveTo>
                  <a:pt x="0" y="0"/>
                </a:moveTo>
                <a:lnTo>
                  <a:pt x="4605729" y="0"/>
                </a:lnTo>
                <a:lnTo>
                  <a:pt x="4605729" y="9211458"/>
                </a:lnTo>
                <a:lnTo>
                  <a:pt x="0" y="9211458"/>
                </a:lnTo>
                <a:lnTo>
                  <a:pt x="0" y="0"/>
                </a:lnTo>
                <a:close/>
              </a:path>
            </a:pathLst>
          </a:custGeom>
          <a:blipFill>
            <a:blip r:embed="rId9"/>
            <a:stretch>
              <a:fillRect/>
            </a:stretch>
          </a:blipFill>
        </p:spPr>
        <p:txBody>
          <a:bodyPr/>
          <a:lstStyle/>
          <a:p>
            <a:endParaRPr lang="ar-EG"/>
          </a:p>
        </p:txBody>
      </p:sp>
      <p:sp>
        <p:nvSpPr>
          <p:cNvPr id="10" name="TextBox 10"/>
          <p:cNvSpPr txBox="1"/>
          <p:nvPr/>
        </p:nvSpPr>
        <p:spPr>
          <a:xfrm>
            <a:off x="5507280" y="1038225"/>
            <a:ext cx="7005350" cy="29241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top sections were plain text, and the meals section was not visually organized, making it less engaging for users.</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5543550"/>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top sections now include images to make them more engaging and attention-grabbing. The meals section has been redesigned into organized cards, making browsing easier and visually more appealing.</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971092" y="-4149452"/>
            <a:ext cx="11141155" cy="8229600"/>
          </a:xfrm>
          <a:custGeom>
            <a:avLst/>
            <a:gdLst/>
            <a:ahLst/>
            <a:cxnLst/>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avLst/>
            <a:gdLst/>
            <a:ahLst/>
            <a:cxnLst/>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avLst/>
            <a:gdLst/>
            <a:ahLst/>
            <a:cxnLst/>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5395320" y="507678"/>
            <a:ext cx="7666202" cy="3537809"/>
          </a:xfrm>
          <a:custGeom>
            <a:avLst/>
            <a:gdLst/>
            <a:ahLst/>
            <a:cxnLst/>
            <a:rect l="l" t="t" r="r" b="b"/>
            <a:pathLst>
              <a:path w="7666202" h="3537809">
                <a:moveTo>
                  <a:pt x="0" y="0"/>
                </a:moveTo>
                <a:lnTo>
                  <a:pt x="7666203" y="0"/>
                </a:lnTo>
                <a:lnTo>
                  <a:pt x="7666203" y="3537809"/>
                </a:lnTo>
                <a:lnTo>
                  <a:pt x="0" y="3537809"/>
                </a:lnTo>
                <a:lnTo>
                  <a:pt x="0" y="0"/>
                </a:lnTo>
                <a:close/>
              </a:path>
            </a:pathLst>
          </a:custGeom>
          <a:blipFill>
            <a:blip r:embed="rId6"/>
            <a:stretch>
              <a:fillRect l="-6742" r="-3909" b="-7000"/>
            </a:stretch>
          </a:blipFill>
        </p:spPr>
        <p:txBody>
          <a:bodyPr/>
          <a:lstStyle/>
          <a:p>
            <a:endParaRPr lang="ar-EG"/>
          </a:p>
        </p:txBody>
      </p:sp>
      <p:sp>
        <p:nvSpPr>
          <p:cNvPr id="7" name="Freeform 7"/>
          <p:cNvSpPr/>
          <p:nvPr/>
        </p:nvSpPr>
        <p:spPr>
          <a:xfrm>
            <a:off x="5233687" y="6548816"/>
            <a:ext cx="7989469" cy="3738184"/>
          </a:xfrm>
          <a:custGeom>
            <a:avLst/>
            <a:gdLst/>
            <a:ahLst/>
            <a:cxnLst/>
            <a:rect l="l" t="t" r="r" b="b"/>
            <a:pathLst>
              <a:path w="7989469" h="3738184">
                <a:moveTo>
                  <a:pt x="0" y="0"/>
                </a:moveTo>
                <a:lnTo>
                  <a:pt x="7989469" y="0"/>
                </a:lnTo>
                <a:lnTo>
                  <a:pt x="7989469" y="3738184"/>
                </a:lnTo>
                <a:lnTo>
                  <a:pt x="0" y="3738184"/>
                </a:lnTo>
                <a:lnTo>
                  <a:pt x="0" y="0"/>
                </a:lnTo>
                <a:close/>
              </a:path>
            </a:pathLst>
          </a:custGeom>
          <a:blipFill>
            <a:blip r:embed="rId7"/>
            <a:stretch>
              <a:fillRect l="-5748" r="-7134" b="-7662"/>
            </a:stretch>
          </a:blipFill>
        </p:spPr>
        <p:txBody>
          <a:bodyPr/>
          <a:lstStyle/>
          <a:p>
            <a:endParaRPr lang="ar-EG"/>
          </a:p>
        </p:txBody>
      </p:sp>
      <p:sp>
        <p:nvSpPr>
          <p:cNvPr id="8" name="Freeform 8"/>
          <p:cNvSpPr/>
          <p:nvPr/>
        </p:nvSpPr>
        <p:spPr>
          <a:xfrm>
            <a:off x="376953" y="507678"/>
            <a:ext cx="4445066" cy="9309038"/>
          </a:xfrm>
          <a:custGeom>
            <a:avLst/>
            <a:gdLst/>
            <a:ahLst/>
            <a:cxnLst/>
            <a:rect l="l" t="t" r="r" b="b"/>
            <a:pathLst>
              <a:path w="4445066" h="9309038">
                <a:moveTo>
                  <a:pt x="0" y="0"/>
                </a:moveTo>
                <a:lnTo>
                  <a:pt x="4445066" y="0"/>
                </a:lnTo>
                <a:lnTo>
                  <a:pt x="4445066" y="9309038"/>
                </a:lnTo>
                <a:lnTo>
                  <a:pt x="0" y="9309038"/>
                </a:lnTo>
                <a:lnTo>
                  <a:pt x="0" y="0"/>
                </a:lnTo>
                <a:close/>
              </a:path>
            </a:pathLst>
          </a:custGeom>
          <a:blipFill>
            <a:blip r:embed="rId8"/>
            <a:stretch>
              <a:fillRect/>
            </a:stretch>
          </a:blipFill>
        </p:spPr>
        <p:txBody>
          <a:bodyPr/>
          <a:lstStyle/>
          <a:p>
            <a:endParaRPr lang="ar-EG"/>
          </a:p>
        </p:txBody>
      </p:sp>
      <p:sp>
        <p:nvSpPr>
          <p:cNvPr id="9" name="Freeform 9"/>
          <p:cNvSpPr/>
          <p:nvPr/>
        </p:nvSpPr>
        <p:spPr>
          <a:xfrm>
            <a:off x="13360250" y="595992"/>
            <a:ext cx="4927750" cy="9095017"/>
          </a:xfrm>
          <a:custGeom>
            <a:avLst/>
            <a:gdLst/>
            <a:ahLst/>
            <a:cxnLst/>
            <a:rect l="l" t="t" r="r" b="b"/>
            <a:pathLst>
              <a:path w="4927750" h="9095017">
                <a:moveTo>
                  <a:pt x="0" y="0"/>
                </a:moveTo>
                <a:lnTo>
                  <a:pt x="4927750" y="0"/>
                </a:lnTo>
                <a:lnTo>
                  <a:pt x="4927750" y="9095016"/>
                </a:lnTo>
                <a:lnTo>
                  <a:pt x="0" y="9095016"/>
                </a:lnTo>
                <a:lnTo>
                  <a:pt x="0" y="0"/>
                </a:lnTo>
                <a:close/>
              </a:path>
            </a:pathLst>
          </a:custGeom>
          <a:blipFill>
            <a:blip r:embed="rId9"/>
            <a:stretch>
              <a:fillRect r="-5607" b="-2634"/>
            </a:stretch>
          </a:blipFill>
        </p:spPr>
        <p:txBody>
          <a:bodyPr/>
          <a:lstStyle/>
          <a:p>
            <a:endParaRPr lang="ar-EG"/>
          </a:p>
        </p:txBody>
      </p:sp>
      <p:sp>
        <p:nvSpPr>
          <p:cNvPr id="10" name="TextBox 10"/>
          <p:cNvSpPr txBox="1"/>
          <p:nvPr/>
        </p:nvSpPr>
        <p:spPr>
          <a:xfrm>
            <a:off x="5507280" y="1038225"/>
            <a:ext cx="7005350" cy="41814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tabs were scattered, lacked visual organization and clarity, and were combined with inconsistent elements, making it difficult to access user settings and key services.</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6400800"/>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Tabs such as Order History, Offers, and Addresses are now organized into separate, well-spaced cards with clear icons. This layout makes access to settings and services like support and order tracking easier and more aesthetically pleasing, ensuring a more efficient user experience.</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971092" y="-4149452"/>
            <a:ext cx="11141155" cy="8229600"/>
          </a:xfrm>
          <a:custGeom>
            <a:avLst/>
            <a:gdLst/>
            <a:ahLst/>
            <a:cxnLst/>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avLst/>
            <a:gdLst/>
            <a:ahLst/>
            <a:cxnLst/>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avLst/>
            <a:gdLst/>
            <a:ahLst/>
            <a:cxnLst/>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5310899" y="594045"/>
            <a:ext cx="7666202" cy="3537809"/>
          </a:xfrm>
          <a:custGeom>
            <a:avLst/>
            <a:gdLst/>
            <a:ahLst/>
            <a:cxnLst/>
            <a:rect l="l" t="t" r="r" b="b"/>
            <a:pathLst>
              <a:path w="7666202" h="3537809">
                <a:moveTo>
                  <a:pt x="0" y="0"/>
                </a:moveTo>
                <a:lnTo>
                  <a:pt x="7666202" y="0"/>
                </a:lnTo>
                <a:lnTo>
                  <a:pt x="7666202" y="3537809"/>
                </a:lnTo>
                <a:lnTo>
                  <a:pt x="0" y="3537809"/>
                </a:lnTo>
                <a:lnTo>
                  <a:pt x="0" y="0"/>
                </a:lnTo>
                <a:close/>
              </a:path>
            </a:pathLst>
          </a:custGeom>
          <a:blipFill>
            <a:blip r:embed="rId6"/>
            <a:stretch>
              <a:fillRect l="-6742" r="-3909" b="-7000"/>
            </a:stretch>
          </a:blipFill>
        </p:spPr>
        <p:txBody>
          <a:bodyPr/>
          <a:lstStyle/>
          <a:p>
            <a:endParaRPr lang="ar-EG"/>
          </a:p>
        </p:txBody>
      </p:sp>
      <p:sp>
        <p:nvSpPr>
          <p:cNvPr id="7" name="Freeform 7"/>
          <p:cNvSpPr/>
          <p:nvPr/>
        </p:nvSpPr>
        <p:spPr>
          <a:xfrm>
            <a:off x="5233687" y="6548816"/>
            <a:ext cx="7989469" cy="3738184"/>
          </a:xfrm>
          <a:custGeom>
            <a:avLst/>
            <a:gdLst/>
            <a:ahLst/>
            <a:cxnLst/>
            <a:rect l="l" t="t" r="r" b="b"/>
            <a:pathLst>
              <a:path w="7989469" h="3738184">
                <a:moveTo>
                  <a:pt x="0" y="0"/>
                </a:moveTo>
                <a:lnTo>
                  <a:pt x="7989469" y="0"/>
                </a:lnTo>
                <a:lnTo>
                  <a:pt x="7989469" y="3738184"/>
                </a:lnTo>
                <a:lnTo>
                  <a:pt x="0" y="3738184"/>
                </a:lnTo>
                <a:lnTo>
                  <a:pt x="0" y="0"/>
                </a:lnTo>
                <a:close/>
              </a:path>
            </a:pathLst>
          </a:custGeom>
          <a:blipFill>
            <a:blip r:embed="rId7"/>
            <a:stretch>
              <a:fillRect l="-5748" r="-7134" b="-7662"/>
            </a:stretch>
          </a:blipFill>
        </p:spPr>
        <p:txBody>
          <a:bodyPr/>
          <a:lstStyle/>
          <a:p>
            <a:endParaRPr lang="ar-EG"/>
          </a:p>
        </p:txBody>
      </p:sp>
      <p:sp>
        <p:nvSpPr>
          <p:cNvPr id="8" name="Freeform 8"/>
          <p:cNvSpPr/>
          <p:nvPr/>
        </p:nvSpPr>
        <p:spPr>
          <a:xfrm>
            <a:off x="280252" y="338683"/>
            <a:ext cx="4427946" cy="9548131"/>
          </a:xfrm>
          <a:custGeom>
            <a:avLst/>
            <a:gdLst/>
            <a:ahLst/>
            <a:cxnLst/>
            <a:rect l="l" t="t" r="r" b="b"/>
            <a:pathLst>
              <a:path w="4427946" h="9548131">
                <a:moveTo>
                  <a:pt x="0" y="0"/>
                </a:moveTo>
                <a:lnTo>
                  <a:pt x="4427946" y="0"/>
                </a:lnTo>
                <a:lnTo>
                  <a:pt x="4427946" y="9548131"/>
                </a:lnTo>
                <a:lnTo>
                  <a:pt x="0" y="9548131"/>
                </a:lnTo>
                <a:lnTo>
                  <a:pt x="0" y="0"/>
                </a:lnTo>
                <a:close/>
              </a:path>
            </a:pathLst>
          </a:custGeom>
          <a:blipFill>
            <a:blip r:embed="rId8"/>
            <a:stretch>
              <a:fillRect/>
            </a:stretch>
          </a:blipFill>
        </p:spPr>
        <p:txBody>
          <a:bodyPr/>
          <a:lstStyle/>
          <a:p>
            <a:endParaRPr lang="ar-EG"/>
          </a:p>
        </p:txBody>
      </p:sp>
      <p:sp>
        <p:nvSpPr>
          <p:cNvPr id="9" name="Freeform 9"/>
          <p:cNvSpPr/>
          <p:nvPr/>
        </p:nvSpPr>
        <p:spPr>
          <a:xfrm>
            <a:off x="13717686" y="594045"/>
            <a:ext cx="4216594" cy="9292769"/>
          </a:xfrm>
          <a:custGeom>
            <a:avLst/>
            <a:gdLst/>
            <a:ahLst/>
            <a:cxnLst/>
            <a:rect l="l" t="t" r="r" b="b"/>
            <a:pathLst>
              <a:path w="4216594" h="9292769">
                <a:moveTo>
                  <a:pt x="0" y="0"/>
                </a:moveTo>
                <a:lnTo>
                  <a:pt x="4216594" y="0"/>
                </a:lnTo>
                <a:lnTo>
                  <a:pt x="4216594" y="9292769"/>
                </a:lnTo>
                <a:lnTo>
                  <a:pt x="0" y="9292769"/>
                </a:lnTo>
                <a:lnTo>
                  <a:pt x="0" y="0"/>
                </a:lnTo>
                <a:close/>
              </a:path>
            </a:pathLst>
          </a:custGeom>
          <a:blipFill>
            <a:blip r:embed="rId9"/>
            <a:stretch>
              <a:fillRect/>
            </a:stretch>
          </a:blipFill>
        </p:spPr>
        <p:txBody>
          <a:bodyPr/>
          <a:lstStyle/>
          <a:p>
            <a:endParaRPr lang="ar-EG"/>
          </a:p>
        </p:txBody>
      </p:sp>
      <p:sp>
        <p:nvSpPr>
          <p:cNvPr id="10" name="TextBox 10"/>
          <p:cNvSpPr txBox="1"/>
          <p:nvPr/>
        </p:nvSpPr>
        <p:spPr>
          <a:xfrm>
            <a:off x="5507280" y="1038225"/>
            <a:ext cx="7005350" cy="37623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page had several issues: there was no option to Edit Number or Add New Number, all fields were presented on the same page without separation, making navigation difficult and cluttered, and there was no profile picture.</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270" y="6904648"/>
            <a:ext cx="7827885" cy="7258050"/>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new design added Edit Number and Add New Number options, organized fields with clear separations for better readability and navigation, and included a profile picture to enhance user experience and make the page more appealing and clear.</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12829517" y="1281189"/>
            <a:ext cx="11366851" cy="8229600"/>
          </a:xfrm>
          <a:custGeom>
            <a:avLst/>
            <a:gdLst/>
            <a:ahLst/>
            <a:cxnLst/>
            <a:rect l="l" t="t" r="r" b="b"/>
            <a:pathLst>
              <a:path w="11366851" h="8229600">
                <a:moveTo>
                  <a:pt x="0" y="0"/>
                </a:moveTo>
                <a:lnTo>
                  <a:pt x="11366851" y="0"/>
                </a:lnTo>
                <a:lnTo>
                  <a:pt x="11366851"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729853" flipH="1" flipV="1">
            <a:off x="-6273902" y="5641460"/>
            <a:ext cx="11366851" cy="8229600"/>
          </a:xfrm>
          <a:custGeom>
            <a:avLst/>
            <a:gdLst/>
            <a:ahLst/>
            <a:cxnLst/>
            <a:rect l="l" t="t" r="r" b="b"/>
            <a:pathLst>
              <a:path w="11366851" h="8229600">
                <a:moveTo>
                  <a:pt x="11366851" y="8229600"/>
                </a:moveTo>
                <a:lnTo>
                  <a:pt x="0" y="8229600"/>
                </a:lnTo>
                <a:lnTo>
                  <a:pt x="0" y="0"/>
                </a:lnTo>
                <a:lnTo>
                  <a:pt x="11366851" y="0"/>
                </a:lnTo>
                <a:lnTo>
                  <a:pt x="11366851" y="8229600"/>
                </a:lnTo>
                <a:close/>
              </a:path>
            </a:pathLst>
          </a:custGeom>
          <a:blipFill>
            <a:blip r:embed="rId2"/>
            <a:stretch>
              <a:fillRect/>
            </a:stretch>
          </a:blipFill>
        </p:spPr>
        <p:txBody>
          <a:bodyPr/>
          <a:lstStyle/>
          <a:p>
            <a:endParaRPr lang="ar-EG"/>
          </a:p>
        </p:txBody>
      </p:sp>
      <p:sp>
        <p:nvSpPr>
          <p:cNvPr id="4" name="Freeform 4"/>
          <p:cNvSpPr/>
          <p:nvPr/>
        </p:nvSpPr>
        <p:spPr>
          <a:xfrm>
            <a:off x="759025" y="1510602"/>
            <a:ext cx="16267980" cy="7422266"/>
          </a:xfrm>
          <a:custGeom>
            <a:avLst/>
            <a:gdLst/>
            <a:ahLst/>
            <a:cxnLst/>
            <a:rect l="l" t="t" r="r" b="b"/>
            <a:pathLst>
              <a:path w="16267980" h="7422266">
                <a:moveTo>
                  <a:pt x="0" y="0"/>
                </a:moveTo>
                <a:lnTo>
                  <a:pt x="16267980" y="0"/>
                </a:lnTo>
                <a:lnTo>
                  <a:pt x="16267980" y="7422266"/>
                </a:lnTo>
                <a:lnTo>
                  <a:pt x="0" y="7422266"/>
                </a:lnTo>
                <a:lnTo>
                  <a:pt x="0" y="0"/>
                </a:lnTo>
                <a:close/>
              </a:path>
            </a:pathLst>
          </a:custGeom>
          <a:blipFill>
            <a:blip r:embed="rId3"/>
            <a:stretch>
              <a:fillRect/>
            </a:stretch>
          </a:blipFill>
        </p:spPr>
        <p:txBody>
          <a:bodyPr/>
          <a:lstStyle/>
          <a:p>
            <a:endParaRPr lang="ar-EG"/>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EG"/>
          </a:p>
        </p:txBody>
      </p:sp>
      <p:sp>
        <p:nvSpPr>
          <p:cNvPr id="3" name="TextBox 3"/>
          <p:cNvSpPr txBox="1"/>
          <p:nvPr/>
        </p:nvSpPr>
        <p:spPr>
          <a:xfrm>
            <a:off x="1681584" y="302339"/>
            <a:ext cx="14924832" cy="1828800"/>
          </a:xfrm>
          <a:prstGeom prst="rect">
            <a:avLst/>
          </a:prstGeom>
        </p:spPr>
        <p:txBody>
          <a:bodyPr lIns="0" tIns="0" rIns="0" bIns="0" rtlCol="0" anchor="t">
            <a:spAutoFit/>
          </a:bodyPr>
          <a:lstStyle/>
          <a:p>
            <a:pPr algn="just">
              <a:lnSpc>
                <a:spcPts val="13466"/>
              </a:lnSpc>
            </a:pPr>
            <a:r>
              <a:rPr lang="en-US" sz="11221">
                <a:solidFill>
                  <a:srgbClr val="FFFFFF"/>
                </a:solidFill>
                <a:latin typeface="Horizon"/>
                <a:ea typeface="Horizon"/>
                <a:cs typeface="Horizon"/>
                <a:sym typeface="Horizon"/>
              </a:rPr>
              <a:t>Conclusion</a:t>
            </a:r>
          </a:p>
        </p:txBody>
      </p:sp>
      <p:sp>
        <p:nvSpPr>
          <p:cNvPr id="4" name="TextBox 4"/>
          <p:cNvSpPr txBox="1"/>
          <p:nvPr/>
        </p:nvSpPr>
        <p:spPr>
          <a:xfrm>
            <a:off x="14261215" y="8862060"/>
            <a:ext cx="2998085" cy="356235"/>
          </a:xfrm>
          <a:prstGeom prst="rect">
            <a:avLst/>
          </a:prstGeom>
        </p:spPr>
        <p:txBody>
          <a:bodyPr lIns="0" tIns="0" rIns="0" bIns="0" rtlCol="0" anchor="t">
            <a:spAutoFit/>
          </a:bodyPr>
          <a:lstStyle/>
          <a:p>
            <a:pPr algn="just">
              <a:lnSpc>
                <a:spcPts val="2940"/>
              </a:lnSpc>
            </a:pPr>
            <a:r>
              <a:rPr lang="en-US" sz="2100" b="1">
                <a:solidFill>
                  <a:srgbClr val="FFFFFF"/>
                </a:solidFill>
                <a:latin typeface="Montserrat Bold"/>
                <a:ea typeface="Montserrat Bold"/>
                <a:cs typeface="Montserrat Bold"/>
                <a:sym typeface="Montserrat Bold"/>
              </a:rPr>
              <a:t>SQUAD X TEAM</a:t>
            </a:r>
          </a:p>
        </p:txBody>
      </p:sp>
      <p:sp>
        <p:nvSpPr>
          <p:cNvPr id="5" name="TextBox 5"/>
          <p:cNvSpPr txBox="1"/>
          <p:nvPr/>
        </p:nvSpPr>
        <p:spPr>
          <a:xfrm>
            <a:off x="14261215" y="8516652"/>
            <a:ext cx="2998085" cy="264160"/>
          </a:xfrm>
          <a:prstGeom prst="rect">
            <a:avLst/>
          </a:prstGeom>
        </p:spPr>
        <p:txBody>
          <a:bodyPr lIns="0" tIns="0" rIns="0" bIns="0" rtlCol="0" anchor="t">
            <a:spAutoFit/>
          </a:bodyPr>
          <a:lstStyle/>
          <a:p>
            <a:pPr algn="just">
              <a:lnSpc>
                <a:spcPts val="2239"/>
              </a:lnSpc>
            </a:pPr>
            <a:r>
              <a:rPr lang="en-US" sz="1599">
                <a:solidFill>
                  <a:srgbClr val="FFFFFF"/>
                </a:solidFill>
                <a:latin typeface="Montserrat"/>
                <a:ea typeface="Montserrat"/>
                <a:cs typeface="Montserrat"/>
                <a:sym typeface="Montserrat"/>
              </a:rPr>
              <a:t>Presented by</a:t>
            </a:r>
          </a:p>
        </p:txBody>
      </p:sp>
      <p:sp>
        <p:nvSpPr>
          <p:cNvPr id="6" name="TextBox 6"/>
          <p:cNvSpPr txBox="1"/>
          <p:nvPr/>
        </p:nvSpPr>
        <p:spPr>
          <a:xfrm>
            <a:off x="1483990" y="2957512"/>
            <a:ext cx="14613160" cy="4352925"/>
          </a:xfrm>
          <a:prstGeom prst="rect">
            <a:avLst/>
          </a:prstGeom>
        </p:spPr>
        <p:txBody>
          <a:bodyPr lIns="0" tIns="0" rIns="0" bIns="0" rtlCol="0" anchor="t">
            <a:spAutoFit/>
          </a:bodyPr>
          <a:lstStyle/>
          <a:p>
            <a:pPr marL="886207" lvl="1" indent="-443104" algn="ctr">
              <a:lnSpc>
                <a:spcPts val="4925"/>
              </a:lnSpc>
              <a:spcBef>
                <a:spcPct val="0"/>
              </a:spcBef>
              <a:buFont typeface="Arial"/>
              <a:buChar char="•"/>
            </a:pPr>
            <a:r>
              <a:rPr lang="en-US" sz="4104">
                <a:solidFill>
                  <a:srgbClr val="F8F4EB"/>
                </a:solidFill>
                <a:latin typeface="Canva Student Font"/>
                <a:ea typeface="Canva Student Font"/>
                <a:cs typeface="Canva Student Font"/>
                <a:sym typeface="Canva Student Font"/>
              </a:rPr>
              <a:t>"IN CONCLUSION, THIS NEW DESIGN REPRESENTS A SIGNIFICANT LEAP AIMED AT ELIMINATING USER DISTRACTION AND FRUSTRATION. WE SUCCESSFULLY ELEVATED LEVELS OF USABILITY AND VISUAL APPEAL THROUGH CLEAN, ORGANIZED INTERFACES. THIS FOCUS ON EFFICIENCY AND AESTHETICS ENSURES INCREASED USER SATISFACTION, RESULTING IN A SMOOTHER APP EXPERIENCE AND GREATER COMMERCIAL SUCCESS."</a:t>
            </a:r>
          </a:p>
          <a:p>
            <a:pPr algn="ctr">
              <a:lnSpc>
                <a:spcPts val="4925"/>
              </a:lnSpc>
              <a:spcBef>
                <a:spcPct val="0"/>
              </a:spcBef>
            </a:pPr>
            <a:endParaRPr lang="en-US" sz="4104">
              <a:solidFill>
                <a:srgbClr val="F8F4EB"/>
              </a:solidFill>
              <a:latin typeface="Canva Student Font"/>
              <a:ea typeface="Canva Student Font"/>
              <a:cs typeface="Canva Student Font"/>
              <a:sym typeface="Canva Student Fon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EG"/>
          </a:p>
        </p:txBody>
      </p:sp>
      <p:sp>
        <p:nvSpPr>
          <p:cNvPr id="3" name="TextBox 3"/>
          <p:cNvSpPr txBox="1"/>
          <p:nvPr/>
        </p:nvSpPr>
        <p:spPr>
          <a:xfrm>
            <a:off x="1681584" y="4032225"/>
            <a:ext cx="14924832" cy="1834045"/>
          </a:xfrm>
          <a:prstGeom prst="rect">
            <a:avLst/>
          </a:prstGeom>
        </p:spPr>
        <p:txBody>
          <a:bodyPr lIns="0" tIns="0" rIns="0" bIns="0" rtlCol="0" anchor="t">
            <a:spAutoFit/>
          </a:bodyPr>
          <a:lstStyle/>
          <a:p>
            <a:pPr algn="ctr">
              <a:lnSpc>
                <a:spcPts val="13466"/>
              </a:lnSpc>
            </a:pPr>
            <a:r>
              <a:rPr lang="en-US" sz="11221">
                <a:solidFill>
                  <a:srgbClr val="FFFFFF"/>
                </a:solidFill>
                <a:latin typeface="Horizon"/>
                <a:ea typeface="Horizon"/>
                <a:cs typeface="Horizon"/>
                <a:sym typeface="Horizon"/>
              </a:rPr>
              <a:t>thanks</a:t>
            </a:r>
          </a:p>
        </p:txBody>
      </p:sp>
      <p:sp>
        <p:nvSpPr>
          <p:cNvPr id="4" name="TextBox 4"/>
          <p:cNvSpPr txBox="1"/>
          <p:nvPr/>
        </p:nvSpPr>
        <p:spPr>
          <a:xfrm>
            <a:off x="14261215" y="8862060"/>
            <a:ext cx="2998085" cy="356235"/>
          </a:xfrm>
          <a:prstGeom prst="rect">
            <a:avLst/>
          </a:prstGeom>
        </p:spPr>
        <p:txBody>
          <a:bodyPr lIns="0" tIns="0" rIns="0" bIns="0" rtlCol="0" anchor="t">
            <a:spAutoFit/>
          </a:bodyPr>
          <a:lstStyle/>
          <a:p>
            <a:pPr algn="r">
              <a:lnSpc>
                <a:spcPts val="2940"/>
              </a:lnSpc>
            </a:pPr>
            <a:r>
              <a:rPr lang="en-US" sz="2100" b="1">
                <a:solidFill>
                  <a:srgbClr val="FFFFFF"/>
                </a:solidFill>
                <a:latin typeface="Montserrat Bold"/>
                <a:ea typeface="Montserrat Bold"/>
                <a:cs typeface="Montserrat Bold"/>
                <a:sym typeface="Montserrat Bold"/>
              </a:rPr>
              <a:t>SQUAD X</a:t>
            </a:r>
          </a:p>
        </p:txBody>
      </p:sp>
      <p:sp>
        <p:nvSpPr>
          <p:cNvPr id="5" name="TextBox 5"/>
          <p:cNvSpPr txBox="1"/>
          <p:nvPr/>
        </p:nvSpPr>
        <p:spPr>
          <a:xfrm>
            <a:off x="14261215" y="8516652"/>
            <a:ext cx="2998085" cy="264160"/>
          </a:xfrm>
          <a:prstGeom prst="rect">
            <a:avLst/>
          </a:prstGeom>
        </p:spPr>
        <p:txBody>
          <a:bodyPr lIns="0" tIns="0" rIns="0" bIns="0" rtlCol="0" anchor="t">
            <a:spAutoFit/>
          </a:bodyPr>
          <a:lstStyle/>
          <a:p>
            <a:pPr algn="r">
              <a:lnSpc>
                <a:spcPts val="2239"/>
              </a:lnSpc>
            </a:pPr>
            <a:r>
              <a:rPr lang="en-US" sz="1599">
                <a:solidFill>
                  <a:srgbClr val="FFFFFF"/>
                </a:solidFill>
                <a:latin typeface="Montserrat"/>
                <a:ea typeface="Montserrat"/>
                <a:cs typeface="Montserrat"/>
                <a:sym typeface="Montserrat"/>
              </a:rPr>
              <a:t>Presented by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EG"/>
          </a:p>
        </p:txBody>
      </p:sp>
      <p:grpSp>
        <p:nvGrpSpPr>
          <p:cNvPr id="3" name="Group 3"/>
          <p:cNvGrpSpPr/>
          <p:nvPr/>
        </p:nvGrpSpPr>
        <p:grpSpPr>
          <a:xfrm>
            <a:off x="1889285" y="2398800"/>
            <a:ext cx="6093995" cy="664745"/>
            <a:chOff x="0" y="0"/>
            <a:chExt cx="1605003" cy="175077"/>
          </a:xfrm>
        </p:grpSpPr>
        <p:sp>
          <p:nvSpPr>
            <p:cNvPr id="4" name="Freeform 4"/>
            <p:cNvSpPr/>
            <p:nvPr/>
          </p:nvSpPr>
          <p:spPr>
            <a:xfrm>
              <a:off x="0" y="0"/>
              <a:ext cx="1605003" cy="175077"/>
            </a:xfrm>
            <a:custGeom>
              <a:avLst/>
              <a:gdLst/>
              <a:ahLst/>
              <a:cxnLst/>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5" name="TextBox 5"/>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11611302" y="2398800"/>
            <a:ext cx="1856726" cy="664745"/>
            <a:chOff x="0" y="0"/>
            <a:chExt cx="489014" cy="175077"/>
          </a:xfrm>
        </p:grpSpPr>
        <p:sp>
          <p:nvSpPr>
            <p:cNvPr id="7" name="Freeform 7"/>
            <p:cNvSpPr/>
            <p:nvPr/>
          </p:nvSpPr>
          <p:spPr>
            <a:xfrm>
              <a:off x="0" y="0"/>
              <a:ext cx="489014" cy="175077"/>
            </a:xfrm>
            <a:custGeom>
              <a:avLst/>
              <a:gdLst/>
              <a:ahLst/>
              <a:cxnLst/>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8" name="TextBox 8"/>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2523624" y="3519237"/>
            <a:ext cx="6093995" cy="664745"/>
            <a:chOff x="0" y="0"/>
            <a:chExt cx="1605003" cy="175077"/>
          </a:xfrm>
        </p:grpSpPr>
        <p:sp>
          <p:nvSpPr>
            <p:cNvPr id="10" name="Freeform 10"/>
            <p:cNvSpPr/>
            <p:nvPr/>
          </p:nvSpPr>
          <p:spPr>
            <a:xfrm>
              <a:off x="0" y="0"/>
              <a:ext cx="1605003" cy="175077"/>
            </a:xfrm>
            <a:custGeom>
              <a:avLst/>
              <a:gdLst/>
              <a:ahLst/>
              <a:cxnLst/>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11" name="TextBox 11"/>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11964952" y="3519237"/>
            <a:ext cx="1856726" cy="664745"/>
            <a:chOff x="0" y="0"/>
            <a:chExt cx="489014" cy="175077"/>
          </a:xfrm>
        </p:grpSpPr>
        <p:sp>
          <p:nvSpPr>
            <p:cNvPr id="13" name="Freeform 13"/>
            <p:cNvSpPr/>
            <p:nvPr/>
          </p:nvSpPr>
          <p:spPr>
            <a:xfrm>
              <a:off x="0" y="0"/>
              <a:ext cx="489014" cy="175077"/>
            </a:xfrm>
            <a:custGeom>
              <a:avLst/>
              <a:gdLst/>
              <a:ahLst/>
              <a:cxnLst/>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14" name="TextBox 14"/>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4028901" y="6786312"/>
            <a:ext cx="6093995" cy="664745"/>
            <a:chOff x="0" y="0"/>
            <a:chExt cx="1605003" cy="175077"/>
          </a:xfrm>
        </p:grpSpPr>
        <p:sp>
          <p:nvSpPr>
            <p:cNvPr id="16" name="Freeform 16"/>
            <p:cNvSpPr/>
            <p:nvPr/>
          </p:nvSpPr>
          <p:spPr>
            <a:xfrm>
              <a:off x="0" y="0"/>
              <a:ext cx="1605003" cy="175077"/>
            </a:xfrm>
            <a:custGeom>
              <a:avLst/>
              <a:gdLst/>
              <a:ahLst/>
              <a:cxnLst/>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17" name="TextBox 17"/>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18" name="Group 18"/>
          <p:cNvGrpSpPr/>
          <p:nvPr/>
        </p:nvGrpSpPr>
        <p:grpSpPr>
          <a:xfrm>
            <a:off x="13118145" y="6786312"/>
            <a:ext cx="1856726" cy="664745"/>
            <a:chOff x="0" y="0"/>
            <a:chExt cx="489014" cy="175077"/>
          </a:xfrm>
        </p:grpSpPr>
        <p:sp>
          <p:nvSpPr>
            <p:cNvPr id="19" name="Freeform 19"/>
            <p:cNvSpPr/>
            <p:nvPr/>
          </p:nvSpPr>
          <p:spPr>
            <a:xfrm>
              <a:off x="0" y="0"/>
              <a:ext cx="489014" cy="175077"/>
            </a:xfrm>
            <a:custGeom>
              <a:avLst/>
              <a:gdLst/>
              <a:ahLst/>
              <a:cxnLst/>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20" name="TextBox 20"/>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21" name="Group 21"/>
          <p:cNvGrpSpPr/>
          <p:nvPr/>
        </p:nvGrpSpPr>
        <p:grpSpPr>
          <a:xfrm>
            <a:off x="4860261" y="7880482"/>
            <a:ext cx="6093995" cy="664745"/>
            <a:chOff x="0" y="0"/>
            <a:chExt cx="1605003" cy="175077"/>
          </a:xfrm>
        </p:grpSpPr>
        <p:sp>
          <p:nvSpPr>
            <p:cNvPr id="22" name="Freeform 22"/>
            <p:cNvSpPr/>
            <p:nvPr/>
          </p:nvSpPr>
          <p:spPr>
            <a:xfrm>
              <a:off x="0" y="0"/>
              <a:ext cx="1605003" cy="175077"/>
            </a:xfrm>
            <a:custGeom>
              <a:avLst/>
              <a:gdLst/>
              <a:ahLst/>
              <a:cxnLst/>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23" name="TextBox 23"/>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24" name="Group 24"/>
          <p:cNvGrpSpPr/>
          <p:nvPr/>
        </p:nvGrpSpPr>
        <p:grpSpPr>
          <a:xfrm>
            <a:off x="13468028" y="7843236"/>
            <a:ext cx="1856726" cy="664745"/>
            <a:chOff x="0" y="0"/>
            <a:chExt cx="489014" cy="175077"/>
          </a:xfrm>
        </p:grpSpPr>
        <p:sp>
          <p:nvSpPr>
            <p:cNvPr id="25" name="Freeform 25"/>
            <p:cNvSpPr/>
            <p:nvPr/>
          </p:nvSpPr>
          <p:spPr>
            <a:xfrm>
              <a:off x="0" y="0"/>
              <a:ext cx="489014" cy="175077"/>
            </a:xfrm>
            <a:custGeom>
              <a:avLst/>
              <a:gdLst/>
              <a:ahLst/>
              <a:cxnLst/>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26" name="TextBox 26"/>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27" name="Group 27"/>
          <p:cNvGrpSpPr/>
          <p:nvPr/>
        </p:nvGrpSpPr>
        <p:grpSpPr>
          <a:xfrm>
            <a:off x="3050005" y="4506328"/>
            <a:ext cx="6093995" cy="664745"/>
            <a:chOff x="0" y="0"/>
            <a:chExt cx="1605003" cy="175077"/>
          </a:xfrm>
        </p:grpSpPr>
        <p:sp>
          <p:nvSpPr>
            <p:cNvPr id="28" name="Freeform 28"/>
            <p:cNvSpPr/>
            <p:nvPr/>
          </p:nvSpPr>
          <p:spPr>
            <a:xfrm>
              <a:off x="0" y="0"/>
              <a:ext cx="1605003" cy="175077"/>
            </a:xfrm>
            <a:custGeom>
              <a:avLst/>
              <a:gdLst/>
              <a:ahLst/>
              <a:cxnLst/>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29" name="TextBox 29"/>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30" name="Group 30"/>
          <p:cNvGrpSpPr/>
          <p:nvPr/>
        </p:nvGrpSpPr>
        <p:grpSpPr>
          <a:xfrm>
            <a:off x="12267785" y="4506328"/>
            <a:ext cx="1856726" cy="664745"/>
            <a:chOff x="0" y="0"/>
            <a:chExt cx="489014" cy="175077"/>
          </a:xfrm>
        </p:grpSpPr>
        <p:sp>
          <p:nvSpPr>
            <p:cNvPr id="31" name="Freeform 31"/>
            <p:cNvSpPr/>
            <p:nvPr/>
          </p:nvSpPr>
          <p:spPr>
            <a:xfrm>
              <a:off x="0" y="0"/>
              <a:ext cx="489014" cy="175077"/>
            </a:xfrm>
            <a:custGeom>
              <a:avLst/>
              <a:gdLst/>
              <a:ahLst/>
              <a:cxnLst/>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32" name="TextBox 32"/>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33" name="Group 33"/>
          <p:cNvGrpSpPr/>
          <p:nvPr/>
        </p:nvGrpSpPr>
        <p:grpSpPr>
          <a:xfrm>
            <a:off x="3517559" y="5645317"/>
            <a:ext cx="6093995" cy="664745"/>
            <a:chOff x="0" y="0"/>
            <a:chExt cx="1605003" cy="175077"/>
          </a:xfrm>
        </p:grpSpPr>
        <p:sp>
          <p:nvSpPr>
            <p:cNvPr id="34" name="Freeform 34"/>
            <p:cNvSpPr/>
            <p:nvPr/>
          </p:nvSpPr>
          <p:spPr>
            <a:xfrm>
              <a:off x="0" y="0"/>
              <a:ext cx="1605003" cy="175077"/>
            </a:xfrm>
            <a:custGeom>
              <a:avLst/>
              <a:gdLst/>
              <a:ahLst/>
              <a:cxnLst/>
              <a:rect l="l" t="t" r="r" b="b"/>
              <a:pathLst>
                <a:path w="1605003" h="175077">
                  <a:moveTo>
                    <a:pt x="21597" y="0"/>
                  </a:moveTo>
                  <a:lnTo>
                    <a:pt x="1583406" y="0"/>
                  </a:lnTo>
                  <a:cubicBezTo>
                    <a:pt x="1589134" y="0"/>
                    <a:pt x="1594627" y="2275"/>
                    <a:pt x="1598677" y="6326"/>
                  </a:cubicBezTo>
                  <a:cubicBezTo>
                    <a:pt x="1602727" y="10376"/>
                    <a:pt x="1605003" y="15869"/>
                    <a:pt x="1605003" y="21597"/>
                  </a:cubicBezTo>
                  <a:lnTo>
                    <a:pt x="1605003" y="153480"/>
                  </a:lnTo>
                  <a:cubicBezTo>
                    <a:pt x="1605003" y="159208"/>
                    <a:pt x="1602727" y="164701"/>
                    <a:pt x="1598677" y="168751"/>
                  </a:cubicBezTo>
                  <a:cubicBezTo>
                    <a:pt x="1594627" y="172801"/>
                    <a:pt x="1589134" y="175077"/>
                    <a:pt x="1583406" y="175077"/>
                  </a:cubicBezTo>
                  <a:lnTo>
                    <a:pt x="21597" y="175077"/>
                  </a:lnTo>
                  <a:cubicBezTo>
                    <a:pt x="15869" y="175077"/>
                    <a:pt x="10376" y="172801"/>
                    <a:pt x="6326" y="168751"/>
                  </a:cubicBezTo>
                  <a:cubicBezTo>
                    <a:pt x="2275" y="164701"/>
                    <a:pt x="0" y="159208"/>
                    <a:pt x="0" y="153480"/>
                  </a:cubicBezTo>
                  <a:lnTo>
                    <a:pt x="0" y="21597"/>
                  </a:lnTo>
                  <a:cubicBezTo>
                    <a:pt x="0" y="15869"/>
                    <a:pt x="2275" y="10376"/>
                    <a:pt x="6326" y="6326"/>
                  </a:cubicBezTo>
                  <a:cubicBezTo>
                    <a:pt x="10376" y="2275"/>
                    <a:pt x="15869" y="0"/>
                    <a:pt x="21597" y="0"/>
                  </a:cubicBezTo>
                  <a:close/>
                </a:path>
              </a:pathLst>
            </a:custGeom>
            <a:solidFill>
              <a:srgbClr val="9D6C96"/>
            </a:solidFill>
          </p:spPr>
          <p:txBody>
            <a:bodyPr/>
            <a:lstStyle/>
            <a:p>
              <a:endParaRPr lang="ar-EG"/>
            </a:p>
          </p:txBody>
        </p:sp>
        <p:sp>
          <p:nvSpPr>
            <p:cNvPr id="35" name="TextBox 35"/>
            <p:cNvSpPr txBox="1"/>
            <p:nvPr/>
          </p:nvSpPr>
          <p:spPr>
            <a:xfrm>
              <a:off x="0" y="-38100"/>
              <a:ext cx="1605003" cy="213177"/>
            </a:xfrm>
            <a:prstGeom prst="rect">
              <a:avLst/>
            </a:prstGeom>
          </p:spPr>
          <p:txBody>
            <a:bodyPr lIns="50800" tIns="50800" rIns="50800" bIns="50800" rtlCol="0" anchor="ctr"/>
            <a:lstStyle/>
            <a:p>
              <a:pPr algn="ctr">
                <a:lnSpc>
                  <a:spcPts val="2940"/>
                </a:lnSpc>
              </a:pPr>
              <a:endParaRPr/>
            </a:p>
          </p:txBody>
        </p:sp>
      </p:grpSp>
      <p:grpSp>
        <p:nvGrpSpPr>
          <p:cNvPr id="36" name="Group 36"/>
          <p:cNvGrpSpPr/>
          <p:nvPr/>
        </p:nvGrpSpPr>
        <p:grpSpPr>
          <a:xfrm>
            <a:off x="12735178" y="5645317"/>
            <a:ext cx="1856726" cy="664745"/>
            <a:chOff x="0" y="0"/>
            <a:chExt cx="489014" cy="175077"/>
          </a:xfrm>
        </p:grpSpPr>
        <p:sp>
          <p:nvSpPr>
            <p:cNvPr id="37" name="Freeform 37"/>
            <p:cNvSpPr/>
            <p:nvPr/>
          </p:nvSpPr>
          <p:spPr>
            <a:xfrm>
              <a:off x="0" y="0"/>
              <a:ext cx="489014" cy="175077"/>
            </a:xfrm>
            <a:custGeom>
              <a:avLst/>
              <a:gdLst/>
              <a:ahLst/>
              <a:cxnLst/>
              <a:rect l="l" t="t" r="r" b="b"/>
              <a:pathLst>
                <a:path w="489014" h="175077">
                  <a:moveTo>
                    <a:pt x="70884" y="0"/>
                  </a:moveTo>
                  <a:lnTo>
                    <a:pt x="418130" y="0"/>
                  </a:lnTo>
                  <a:cubicBezTo>
                    <a:pt x="436930" y="0"/>
                    <a:pt x="454959" y="7468"/>
                    <a:pt x="468253" y="20762"/>
                  </a:cubicBezTo>
                  <a:cubicBezTo>
                    <a:pt x="481546" y="34055"/>
                    <a:pt x="489014" y="52085"/>
                    <a:pt x="489014" y="70884"/>
                  </a:cubicBezTo>
                  <a:lnTo>
                    <a:pt x="489014" y="104193"/>
                  </a:lnTo>
                  <a:cubicBezTo>
                    <a:pt x="489014" y="143341"/>
                    <a:pt x="457278" y="175077"/>
                    <a:pt x="418130" y="175077"/>
                  </a:cubicBezTo>
                  <a:lnTo>
                    <a:pt x="70884" y="175077"/>
                  </a:lnTo>
                  <a:cubicBezTo>
                    <a:pt x="52085" y="175077"/>
                    <a:pt x="34055" y="167609"/>
                    <a:pt x="20762" y="154315"/>
                  </a:cubicBezTo>
                  <a:cubicBezTo>
                    <a:pt x="7468" y="141022"/>
                    <a:pt x="0" y="122992"/>
                    <a:pt x="0" y="104193"/>
                  </a:cubicBezTo>
                  <a:lnTo>
                    <a:pt x="0" y="70884"/>
                  </a:lnTo>
                  <a:cubicBezTo>
                    <a:pt x="0" y="52085"/>
                    <a:pt x="7468" y="34055"/>
                    <a:pt x="20762" y="20762"/>
                  </a:cubicBezTo>
                  <a:cubicBezTo>
                    <a:pt x="34055" y="7468"/>
                    <a:pt x="52085" y="0"/>
                    <a:pt x="70884" y="0"/>
                  </a:cubicBezTo>
                  <a:close/>
                </a:path>
              </a:pathLst>
            </a:custGeom>
            <a:solidFill>
              <a:srgbClr val="9D6C96"/>
            </a:solidFill>
          </p:spPr>
          <p:txBody>
            <a:bodyPr/>
            <a:lstStyle/>
            <a:p>
              <a:endParaRPr lang="ar-EG"/>
            </a:p>
          </p:txBody>
        </p:sp>
        <p:sp>
          <p:nvSpPr>
            <p:cNvPr id="38" name="TextBox 38"/>
            <p:cNvSpPr txBox="1"/>
            <p:nvPr/>
          </p:nvSpPr>
          <p:spPr>
            <a:xfrm>
              <a:off x="0" y="-38100"/>
              <a:ext cx="489014" cy="213177"/>
            </a:xfrm>
            <a:prstGeom prst="rect">
              <a:avLst/>
            </a:prstGeom>
          </p:spPr>
          <p:txBody>
            <a:bodyPr lIns="50800" tIns="50800" rIns="50800" bIns="50800" rtlCol="0" anchor="ctr"/>
            <a:lstStyle/>
            <a:p>
              <a:pPr algn="ctr">
                <a:lnSpc>
                  <a:spcPts val="2940"/>
                </a:lnSpc>
              </a:pPr>
              <a:endParaRPr/>
            </a:p>
          </p:txBody>
        </p:sp>
      </p:grpSp>
      <p:grpSp>
        <p:nvGrpSpPr>
          <p:cNvPr id="39" name="Group 39"/>
          <p:cNvGrpSpPr/>
          <p:nvPr/>
        </p:nvGrpSpPr>
        <p:grpSpPr>
          <a:xfrm>
            <a:off x="463842" y="2547818"/>
            <a:ext cx="733414" cy="366707"/>
            <a:chOff x="0" y="0"/>
            <a:chExt cx="812800" cy="406400"/>
          </a:xfrm>
        </p:grpSpPr>
        <p:sp>
          <p:nvSpPr>
            <p:cNvPr id="40" name="Freeform 40"/>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41" name="TextBox 41"/>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42" name="Group 42"/>
          <p:cNvGrpSpPr/>
          <p:nvPr/>
        </p:nvGrpSpPr>
        <p:grpSpPr>
          <a:xfrm>
            <a:off x="1028700" y="3752041"/>
            <a:ext cx="733414" cy="366707"/>
            <a:chOff x="0" y="0"/>
            <a:chExt cx="812800" cy="406400"/>
          </a:xfrm>
        </p:grpSpPr>
        <p:sp>
          <p:nvSpPr>
            <p:cNvPr id="43" name="Freeform 43"/>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44" name="TextBox 44"/>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45" name="Group 45"/>
          <p:cNvGrpSpPr/>
          <p:nvPr/>
        </p:nvGrpSpPr>
        <p:grpSpPr>
          <a:xfrm>
            <a:off x="1522578" y="4739132"/>
            <a:ext cx="733414" cy="366707"/>
            <a:chOff x="0" y="0"/>
            <a:chExt cx="812800" cy="406400"/>
          </a:xfrm>
        </p:grpSpPr>
        <p:sp>
          <p:nvSpPr>
            <p:cNvPr id="46" name="Freeform 46"/>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47" name="TextBox 47"/>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48" name="Group 48"/>
          <p:cNvGrpSpPr/>
          <p:nvPr/>
        </p:nvGrpSpPr>
        <p:grpSpPr>
          <a:xfrm>
            <a:off x="2156917" y="5794336"/>
            <a:ext cx="733414" cy="366707"/>
            <a:chOff x="0" y="0"/>
            <a:chExt cx="812800" cy="406400"/>
          </a:xfrm>
        </p:grpSpPr>
        <p:sp>
          <p:nvSpPr>
            <p:cNvPr id="49" name="Freeform 49"/>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50" name="TextBox 50"/>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51" name="Group 51"/>
          <p:cNvGrpSpPr/>
          <p:nvPr/>
        </p:nvGrpSpPr>
        <p:grpSpPr>
          <a:xfrm>
            <a:off x="2683298" y="6935331"/>
            <a:ext cx="733414" cy="366707"/>
            <a:chOff x="0" y="0"/>
            <a:chExt cx="812800" cy="406400"/>
          </a:xfrm>
        </p:grpSpPr>
        <p:sp>
          <p:nvSpPr>
            <p:cNvPr id="52" name="Freeform 52"/>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53" name="TextBox 53"/>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grpSp>
        <p:nvGrpSpPr>
          <p:cNvPr id="54" name="Group 54"/>
          <p:cNvGrpSpPr/>
          <p:nvPr/>
        </p:nvGrpSpPr>
        <p:grpSpPr>
          <a:xfrm>
            <a:off x="3416712" y="8107279"/>
            <a:ext cx="733414" cy="366707"/>
            <a:chOff x="0" y="0"/>
            <a:chExt cx="812800" cy="406400"/>
          </a:xfrm>
        </p:grpSpPr>
        <p:sp>
          <p:nvSpPr>
            <p:cNvPr id="55" name="Freeform 55"/>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gradFill rotWithShape="1">
              <a:gsLst>
                <a:gs pos="0">
                  <a:srgbClr val="FF3131">
                    <a:alpha val="100000"/>
                  </a:srgbClr>
                </a:gs>
                <a:gs pos="100000">
                  <a:srgbClr val="FF914D">
                    <a:alpha val="100000"/>
                  </a:srgbClr>
                </a:gs>
              </a:gsLst>
              <a:lin ang="0"/>
            </a:gradFill>
            <a:ln cap="sq">
              <a:noFill/>
              <a:prstDash val="sysDot"/>
              <a:miter/>
            </a:ln>
          </p:spPr>
          <p:txBody>
            <a:bodyPr/>
            <a:lstStyle/>
            <a:p>
              <a:endParaRPr lang="ar-EG"/>
            </a:p>
          </p:txBody>
        </p:sp>
        <p:sp>
          <p:nvSpPr>
            <p:cNvPr id="56" name="TextBox 56"/>
            <p:cNvSpPr txBox="1"/>
            <p:nvPr/>
          </p:nvSpPr>
          <p:spPr>
            <a:xfrm>
              <a:off x="177800" y="-38100"/>
              <a:ext cx="558800" cy="444500"/>
            </a:xfrm>
            <a:prstGeom prst="rect">
              <a:avLst/>
            </a:prstGeom>
          </p:spPr>
          <p:txBody>
            <a:bodyPr lIns="50800" tIns="50800" rIns="50800" bIns="50800" rtlCol="0" anchor="ctr"/>
            <a:lstStyle/>
            <a:p>
              <a:pPr algn="ctr">
                <a:lnSpc>
                  <a:spcPts val="2940"/>
                </a:lnSpc>
              </a:pPr>
              <a:endParaRPr/>
            </a:p>
          </p:txBody>
        </p:sp>
      </p:grpSp>
      <p:sp>
        <p:nvSpPr>
          <p:cNvPr id="57" name="Freeform 57"/>
          <p:cNvSpPr/>
          <p:nvPr/>
        </p:nvSpPr>
        <p:spPr>
          <a:xfrm>
            <a:off x="8523018" y="2460499"/>
            <a:ext cx="2177070" cy="649163"/>
          </a:xfrm>
          <a:custGeom>
            <a:avLst/>
            <a:gdLst/>
            <a:ahLst/>
            <a:cxnLst/>
            <a:rect l="l" t="t" r="r" b="b"/>
            <a:pathLst>
              <a:path w="2177070" h="649163">
                <a:moveTo>
                  <a:pt x="0" y="0"/>
                </a:moveTo>
                <a:lnTo>
                  <a:pt x="2177070" y="0"/>
                </a:lnTo>
                <a:lnTo>
                  <a:pt x="2177070" y="649163"/>
                </a:lnTo>
                <a:lnTo>
                  <a:pt x="0" y="64916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ar-EG"/>
          </a:p>
        </p:txBody>
      </p:sp>
      <p:sp>
        <p:nvSpPr>
          <p:cNvPr id="58" name="Freeform 58"/>
          <p:cNvSpPr/>
          <p:nvPr/>
        </p:nvSpPr>
        <p:spPr>
          <a:xfrm>
            <a:off x="9112200" y="3605556"/>
            <a:ext cx="2021392" cy="602742"/>
          </a:xfrm>
          <a:custGeom>
            <a:avLst/>
            <a:gdLst/>
            <a:ahLst/>
            <a:cxnLst/>
            <a:rect l="l" t="t" r="r" b="b"/>
            <a:pathLst>
              <a:path w="2021392" h="602742">
                <a:moveTo>
                  <a:pt x="0" y="0"/>
                </a:moveTo>
                <a:lnTo>
                  <a:pt x="2021391" y="0"/>
                </a:lnTo>
                <a:lnTo>
                  <a:pt x="2021391" y="602742"/>
                </a:lnTo>
                <a:lnTo>
                  <a:pt x="0" y="60274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ar-EG"/>
          </a:p>
        </p:txBody>
      </p:sp>
      <p:sp>
        <p:nvSpPr>
          <p:cNvPr id="59" name="Freeform 59"/>
          <p:cNvSpPr/>
          <p:nvPr/>
        </p:nvSpPr>
        <p:spPr>
          <a:xfrm>
            <a:off x="9543780" y="4621114"/>
            <a:ext cx="2021392" cy="602742"/>
          </a:xfrm>
          <a:custGeom>
            <a:avLst/>
            <a:gdLst/>
            <a:ahLst/>
            <a:cxnLst/>
            <a:rect l="l" t="t" r="r" b="b"/>
            <a:pathLst>
              <a:path w="2021392" h="602742">
                <a:moveTo>
                  <a:pt x="0" y="0"/>
                </a:moveTo>
                <a:lnTo>
                  <a:pt x="2021392" y="0"/>
                </a:lnTo>
                <a:lnTo>
                  <a:pt x="2021392" y="602743"/>
                </a:lnTo>
                <a:lnTo>
                  <a:pt x="0" y="6027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60" name="Freeform 60"/>
          <p:cNvSpPr/>
          <p:nvPr/>
        </p:nvSpPr>
        <p:spPr>
          <a:xfrm>
            <a:off x="9943560" y="5719157"/>
            <a:ext cx="2021392" cy="602742"/>
          </a:xfrm>
          <a:custGeom>
            <a:avLst/>
            <a:gdLst/>
            <a:ahLst/>
            <a:cxnLst/>
            <a:rect l="l" t="t" r="r" b="b"/>
            <a:pathLst>
              <a:path w="2021392" h="602742">
                <a:moveTo>
                  <a:pt x="0" y="0"/>
                </a:moveTo>
                <a:lnTo>
                  <a:pt x="2021392" y="0"/>
                </a:lnTo>
                <a:lnTo>
                  <a:pt x="2021392" y="602742"/>
                </a:lnTo>
                <a:lnTo>
                  <a:pt x="0" y="602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61" name="Freeform 61"/>
          <p:cNvSpPr/>
          <p:nvPr/>
        </p:nvSpPr>
        <p:spPr>
          <a:xfrm>
            <a:off x="10487153" y="6874349"/>
            <a:ext cx="2021392" cy="602742"/>
          </a:xfrm>
          <a:custGeom>
            <a:avLst/>
            <a:gdLst/>
            <a:ahLst/>
            <a:cxnLst/>
            <a:rect l="l" t="t" r="r" b="b"/>
            <a:pathLst>
              <a:path w="2021392" h="602742">
                <a:moveTo>
                  <a:pt x="0" y="0"/>
                </a:moveTo>
                <a:lnTo>
                  <a:pt x="2021392" y="0"/>
                </a:lnTo>
                <a:lnTo>
                  <a:pt x="2021392" y="602742"/>
                </a:lnTo>
                <a:lnTo>
                  <a:pt x="0" y="602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62" name="Freeform 62"/>
          <p:cNvSpPr/>
          <p:nvPr/>
        </p:nvSpPr>
        <p:spPr>
          <a:xfrm>
            <a:off x="11133591" y="7953341"/>
            <a:ext cx="2021392" cy="602742"/>
          </a:xfrm>
          <a:custGeom>
            <a:avLst/>
            <a:gdLst/>
            <a:ahLst/>
            <a:cxnLst/>
            <a:rect l="l" t="t" r="r" b="b"/>
            <a:pathLst>
              <a:path w="2021392" h="602742">
                <a:moveTo>
                  <a:pt x="0" y="0"/>
                </a:moveTo>
                <a:lnTo>
                  <a:pt x="2021392" y="0"/>
                </a:lnTo>
                <a:lnTo>
                  <a:pt x="2021392" y="602742"/>
                </a:lnTo>
                <a:lnTo>
                  <a:pt x="0" y="602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a:p>
        </p:txBody>
      </p:sp>
      <p:sp>
        <p:nvSpPr>
          <p:cNvPr id="63" name="TextBox 63"/>
          <p:cNvSpPr txBox="1"/>
          <p:nvPr/>
        </p:nvSpPr>
        <p:spPr>
          <a:xfrm>
            <a:off x="4287178" y="35939"/>
            <a:ext cx="8606137" cy="2039010"/>
          </a:xfrm>
          <a:prstGeom prst="rect">
            <a:avLst/>
          </a:prstGeom>
        </p:spPr>
        <p:txBody>
          <a:bodyPr lIns="0" tIns="0" rIns="0" bIns="0" rtlCol="0" anchor="t">
            <a:spAutoFit/>
          </a:bodyPr>
          <a:lstStyle/>
          <a:p>
            <a:pPr algn="ctr">
              <a:lnSpc>
                <a:spcPts val="7765"/>
              </a:lnSpc>
            </a:pPr>
            <a:r>
              <a:rPr lang="en-US" sz="6470">
                <a:solidFill>
                  <a:srgbClr val="FFFFFF"/>
                </a:solidFill>
                <a:latin typeface="Horizon"/>
                <a:ea typeface="Horizon"/>
                <a:cs typeface="Horizon"/>
                <a:sym typeface="Horizon"/>
              </a:rPr>
              <a:t>TEAM MEMBERS</a:t>
            </a:r>
          </a:p>
        </p:txBody>
      </p:sp>
      <p:sp>
        <p:nvSpPr>
          <p:cNvPr id="64" name="TextBox 64"/>
          <p:cNvSpPr txBox="1"/>
          <p:nvPr/>
        </p:nvSpPr>
        <p:spPr>
          <a:xfrm>
            <a:off x="14261215" y="8862060"/>
            <a:ext cx="2998085" cy="356235"/>
          </a:xfrm>
          <a:prstGeom prst="rect">
            <a:avLst/>
          </a:prstGeom>
        </p:spPr>
        <p:txBody>
          <a:bodyPr lIns="0" tIns="0" rIns="0" bIns="0" rtlCol="0" anchor="t">
            <a:spAutoFit/>
          </a:bodyPr>
          <a:lstStyle/>
          <a:p>
            <a:pPr algn="r">
              <a:lnSpc>
                <a:spcPts val="2940"/>
              </a:lnSpc>
            </a:pPr>
            <a:r>
              <a:rPr lang="en-US" sz="2100" b="1">
                <a:solidFill>
                  <a:srgbClr val="FFFFFF"/>
                </a:solidFill>
                <a:latin typeface="Montserrat Bold"/>
                <a:ea typeface="Montserrat Bold"/>
                <a:cs typeface="Montserrat Bold"/>
                <a:sym typeface="Montserrat Bold"/>
              </a:rPr>
              <a:t>SQUAD X TEAM</a:t>
            </a:r>
          </a:p>
        </p:txBody>
      </p:sp>
      <p:sp>
        <p:nvSpPr>
          <p:cNvPr id="65" name="TextBox 65"/>
          <p:cNvSpPr txBox="1"/>
          <p:nvPr/>
        </p:nvSpPr>
        <p:spPr>
          <a:xfrm>
            <a:off x="14261215" y="8516652"/>
            <a:ext cx="2998085" cy="264160"/>
          </a:xfrm>
          <a:prstGeom prst="rect">
            <a:avLst/>
          </a:prstGeom>
        </p:spPr>
        <p:txBody>
          <a:bodyPr lIns="0" tIns="0" rIns="0" bIns="0" rtlCol="0" anchor="t">
            <a:spAutoFit/>
          </a:bodyPr>
          <a:lstStyle/>
          <a:p>
            <a:pPr algn="r">
              <a:lnSpc>
                <a:spcPts val="2239"/>
              </a:lnSpc>
            </a:pPr>
            <a:r>
              <a:rPr lang="en-US" sz="1599">
                <a:solidFill>
                  <a:srgbClr val="FFFFFF"/>
                </a:solidFill>
                <a:latin typeface="Montserrat"/>
                <a:ea typeface="Montserrat"/>
                <a:cs typeface="Montserrat"/>
                <a:sym typeface="Montserrat"/>
              </a:rPr>
              <a:t>Presented by</a:t>
            </a:r>
          </a:p>
        </p:txBody>
      </p:sp>
      <p:sp>
        <p:nvSpPr>
          <p:cNvPr id="66" name="TextBox 66"/>
          <p:cNvSpPr txBox="1"/>
          <p:nvPr/>
        </p:nvSpPr>
        <p:spPr>
          <a:xfrm>
            <a:off x="2344892" y="2386547"/>
            <a:ext cx="6093995" cy="677108"/>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ar-EG" altLang="en-GB" sz="3200" b="1" dirty="0">
                <a:solidFill>
                  <a:schemeClr val="bg1"/>
                </a:solidFill>
                <a:latin typeface="AmmanV3 Sans Bold" panose="02000000000000000000" pitchFamily="50" charset="-78"/>
                <a:cs typeface="AmmanV3 Sans Bold" panose="02000000000000000000" pitchFamily="50" charset="-78"/>
              </a:rPr>
              <a:t>عبدالرحمن علاء مصطفى عطية</a:t>
            </a:r>
          </a:p>
        </p:txBody>
      </p:sp>
      <p:sp>
        <p:nvSpPr>
          <p:cNvPr id="67" name="TextBox 67"/>
          <p:cNvSpPr txBox="1"/>
          <p:nvPr/>
        </p:nvSpPr>
        <p:spPr>
          <a:xfrm>
            <a:off x="2948523" y="3501757"/>
            <a:ext cx="6093995" cy="1011815"/>
          </a:xfrm>
          <a:prstGeom prst="rect">
            <a:avLst/>
          </a:prstGeom>
        </p:spPr>
        <p:txBody>
          <a:bodyPr lIns="0" tIns="0" rIns="0" bIns="0" rtlCol="0" anchor="t">
            <a:spAutoFit/>
          </a:bodyPr>
          <a:lstStyle/>
          <a:p>
            <a:pPr marL="342900" indent="-342900">
              <a:buFont typeface="Arial" panose="020B0604020202020204" pitchFamily="34" charset="0"/>
              <a:buChar char="•"/>
            </a:pPr>
            <a:r>
              <a:rPr lang="ar-EG" altLang="en-GB" sz="3200" b="1" dirty="0">
                <a:solidFill>
                  <a:schemeClr val="bg1"/>
                </a:solidFill>
                <a:latin typeface="AmmanV3 Sans Bold" panose="02000000000000000000" pitchFamily="50" charset="-78"/>
                <a:cs typeface="AmmanV3 Sans Bold" panose="02000000000000000000" pitchFamily="50" charset="-78"/>
              </a:rPr>
              <a:t>عادل عبدالظاهر عادل </a:t>
            </a:r>
            <a:r>
              <a:rPr lang="ar-EG" altLang="en-GB" sz="3200" b="1" dirty="0" err="1">
                <a:solidFill>
                  <a:schemeClr val="bg1"/>
                </a:solidFill>
                <a:latin typeface="AmmanV3 Sans Bold" panose="02000000000000000000" pitchFamily="50" charset="-78"/>
                <a:cs typeface="AmmanV3 Sans Bold" panose="02000000000000000000" pitchFamily="50" charset="-78"/>
              </a:rPr>
              <a:t>ابوزيد</a:t>
            </a:r>
            <a:r>
              <a:rPr lang="ar-EG" altLang="en-GB" sz="3200" b="1" dirty="0">
                <a:solidFill>
                  <a:schemeClr val="bg1"/>
                </a:solidFill>
                <a:latin typeface="AmmanV3 Sans Bold" panose="02000000000000000000" pitchFamily="50" charset="-78"/>
                <a:cs typeface="AmmanV3 Sans Bold" panose="02000000000000000000" pitchFamily="50" charset="-78"/>
              </a:rPr>
              <a:t> امين</a:t>
            </a:r>
          </a:p>
          <a:p>
            <a:pPr algn="ctr">
              <a:lnSpc>
                <a:spcPts val="4199"/>
              </a:lnSpc>
              <a:spcBef>
                <a:spcPct val="0"/>
              </a:spcBef>
            </a:pPr>
            <a:endParaRPr lang="ar-EG" sz="2999" b="1" dirty="0">
              <a:solidFill>
                <a:schemeClr val="bg1"/>
              </a:solidFill>
              <a:latin typeface="AmmanV3 Sans Bold" panose="02000000000000000000" pitchFamily="50" charset="-78"/>
              <a:ea typeface="Montserrat Bold"/>
              <a:cs typeface="AmmanV3 Sans Bold" panose="02000000000000000000" pitchFamily="50" charset="-78"/>
              <a:sym typeface="Montserrat Bold"/>
              <a:rtl/>
            </a:endParaRPr>
          </a:p>
        </p:txBody>
      </p:sp>
      <p:sp>
        <p:nvSpPr>
          <p:cNvPr id="68" name="TextBox 68"/>
          <p:cNvSpPr txBox="1"/>
          <p:nvPr/>
        </p:nvSpPr>
        <p:spPr>
          <a:xfrm>
            <a:off x="3315230" y="4550727"/>
            <a:ext cx="6093995" cy="1011815"/>
          </a:xfrm>
          <a:prstGeom prst="rect">
            <a:avLst/>
          </a:prstGeom>
        </p:spPr>
        <p:txBody>
          <a:bodyPr lIns="0" tIns="0" rIns="0" bIns="0" rtlCol="0" anchor="t">
            <a:spAutoFit/>
          </a:bodyPr>
          <a:lstStyle/>
          <a:p>
            <a:pPr marL="342900" indent="-342900">
              <a:buFont typeface="Arial" panose="020B0604020202020204" pitchFamily="34" charset="0"/>
              <a:buChar char="•"/>
            </a:pPr>
            <a:r>
              <a:rPr lang="ar-EG" altLang="en-GB" sz="3200" b="1" dirty="0">
                <a:solidFill>
                  <a:schemeClr val="bg1"/>
                </a:solidFill>
                <a:latin typeface="AmmanV3 Sans Bold" panose="02000000000000000000" pitchFamily="50" charset="-78"/>
                <a:cs typeface="AmmanV3 Sans Bold" panose="02000000000000000000" pitchFamily="50" charset="-78"/>
              </a:rPr>
              <a:t>احمد مجدي محمد </a:t>
            </a:r>
            <a:r>
              <a:rPr lang="ar-EG" altLang="en-GB" sz="3200" b="1" dirty="0" err="1">
                <a:solidFill>
                  <a:schemeClr val="bg1"/>
                </a:solidFill>
                <a:latin typeface="AmmanV3 Sans Bold" panose="02000000000000000000" pitchFamily="50" charset="-78"/>
                <a:cs typeface="AmmanV3 Sans Bold" panose="02000000000000000000" pitchFamily="50" charset="-78"/>
              </a:rPr>
              <a:t>ابوالمكارم</a:t>
            </a:r>
            <a:r>
              <a:rPr lang="ar-EG" altLang="en-GB" sz="3200" b="1" dirty="0">
                <a:solidFill>
                  <a:schemeClr val="bg1"/>
                </a:solidFill>
                <a:latin typeface="AmmanV3 Sans Bold" panose="02000000000000000000" pitchFamily="50" charset="-78"/>
                <a:cs typeface="AmmanV3 Sans Bold" panose="02000000000000000000" pitchFamily="50" charset="-78"/>
              </a:rPr>
              <a:t> حتاته</a:t>
            </a:r>
          </a:p>
          <a:p>
            <a:pPr algn="ctr">
              <a:lnSpc>
                <a:spcPts val="4199"/>
              </a:lnSpc>
              <a:spcBef>
                <a:spcPct val="0"/>
              </a:spcBef>
            </a:pPr>
            <a:endParaRPr lang="ar-EG" sz="2999" b="1" dirty="0">
              <a:solidFill>
                <a:schemeClr val="bg1"/>
              </a:solidFill>
              <a:latin typeface="AmmanV3 Sans Bold" panose="02000000000000000000" pitchFamily="50" charset="-78"/>
              <a:ea typeface="Montserrat Bold"/>
              <a:cs typeface="AmmanV3 Sans Bold" panose="02000000000000000000" pitchFamily="50" charset="-78"/>
              <a:sym typeface="Montserrat Bold"/>
              <a:rtl/>
            </a:endParaRPr>
          </a:p>
        </p:txBody>
      </p:sp>
      <p:sp>
        <p:nvSpPr>
          <p:cNvPr id="69" name="TextBox 69"/>
          <p:cNvSpPr txBox="1"/>
          <p:nvPr/>
        </p:nvSpPr>
        <p:spPr>
          <a:xfrm>
            <a:off x="3942458" y="5602923"/>
            <a:ext cx="6093995" cy="1011815"/>
          </a:xfrm>
          <a:prstGeom prst="rect">
            <a:avLst/>
          </a:prstGeom>
        </p:spPr>
        <p:txBody>
          <a:bodyPr lIns="0" tIns="0" rIns="0" bIns="0" rtlCol="0" anchor="t">
            <a:spAutoFit/>
          </a:bodyPr>
          <a:lstStyle/>
          <a:p>
            <a:pPr marL="342900" indent="-342900">
              <a:buFont typeface="Arial" panose="020B0604020202020204" pitchFamily="34" charset="0"/>
              <a:buChar char="•"/>
            </a:pPr>
            <a:r>
              <a:rPr lang="ar-EG" altLang="en-GB" sz="3200" b="1" dirty="0">
                <a:solidFill>
                  <a:schemeClr val="bg1"/>
                </a:solidFill>
                <a:latin typeface="AmmanV3 Sans Bold" panose="02000000000000000000" pitchFamily="50" charset="-78"/>
                <a:cs typeface="AmmanV3 Sans Bold" panose="02000000000000000000" pitchFamily="50" charset="-78"/>
              </a:rPr>
              <a:t>مريم ايمن احمد عبدالرحمن عبدالله</a:t>
            </a:r>
          </a:p>
          <a:p>
            <a:pPr algn="ctr">
              <a:lnSpc>
                <a:spcPts val="4199"/>
              </a:lnSpc>
              <a:spcBef>
                <a:spcPct val="0"/>
              </a:spcBef>
            </a:pPr>
            <a:endParaRPr lang="ar-EG" sz="2999" b="1" dirty="0">
              <a:solidFill>
                <a:schemeClr val="bg1"/>
              </a:solidFill>
              <a:latin typeface="AmmanV3 Sans Bold" panose="02000000000000000000" pitchFamily="50" charset="-78"/>
              <a:ea typeface="Montserrat Bold"/>
              <a:cs typeface="AmmanV3 Sans Bold" panose="02000000000000000000" pitchFamily="50" charset="-78"/>
              <a:sym typeface="Montserrat Bold"/>
              <a:rtl/>
            </a:endParaRPr>
          </a:p>
        </p:txBody>
      </p:sp>
      <p:sp>
        <p:nvSpPr>
          <p:cNvPr id="70" name="TextBox 70"/>
          <p:cNvSpPr txBox="1"/>
          <p:nvPr/>
        </p:nvSpPr>
        <p:spPr>
          <a:xfrm>
            <a:off x="4453800" y="6773717"/>
            <a:ext cx="6093995" cy="1011815"/>
          </a:xfrm>
          <a:prstGeom prst="rect">
            <a:avLst/>
          </a:prstGeom>
        </p:spPr>
        <p:txBody>
          <a:bodyPr lIns="0" tIns="0" rIns="0" bIns="0" rtlCol="0" anchor="t">
            <a:spAutoFit/>
          </a:bodyPr>
          <a:lstStyle/>
          <a:p>
            <a:pPr marL="342900" indent="-342900">
              <a:buFont typeface="Arial" panose="020B0604020202020204" pitchFamily="34" charset="0"/>
              <a:buChar char="•"/>
            </a:pPr>
            <a:r>
              <a:rPr lang="ar-EG" altLang="en-GB" sz="3200" b="1" dirty="0">
                <a:solidFill>
                  <a:schemeClr val="bg1"/>
                </a:solidFill>
                <a:latin typeface="AmmanV3 Sans Bold" panose="02000000000000000000" pitchFamily="50" charset="-78"/>
                <a:cs typeface="AmmanV3 Sans Bold" panose="02000000000000000000" pitchFamily="50" charset="-78"/>
              </a:rPr>
              <a:t>زينب ابراهيم سيد احمد قشقوش</a:t>
            </a:r>
          </a:p>
          <a:p>
            <a:pPr algn="ctr">
              <a:lnSpc>
                <a:spcPts val="4199"/>
              </a:lnSpc>
              <a:spcBef>
                <a:spcPct val="0"/>
              </a:spcBef>
            </a:pPr>
            <a:endParaRPr lang="ar-EG" sz="2999" b="1" dirty="0">
              <a:solidFill>
                <a:schemeClr val="bg1"/>
              </a:solidFill>
              <a:latin typeface="AmmanV3 Sans Bold" panose="02000000000000000000" pitchFamily="50" charset="-78"/>
              <a:ea typeface="Montserrat Bold"/>
              <a:cs typeface="AmmanV3 Sans Bold" panose="02000000000000000000" pitchFamily="50" charset="-78"/>
              <a:sym typeface="Montserrat Bold"/>
              <a:rtl/>
            </a:endParaRPr>
          </a:p>
        </p:txBody>
      </p:sp>
      <p:sp>
        <p:nvSpPr>
          <p:cNvPr id="71" name="TextBox 71"/>
          <p:cNvSpPr txBox="1"/>
          <p:nvPr/>
        </p:nvSpPr>
        <p:spPr>
          <a:xfrm>
            <a:off x="5448703" y="7988614"/>
            <a:ext cx="6093995" cy="1011815"/>
          </a:xfrm>
          <a:prstGeom prst="rect">
            <a:avLst/>
          </a:prstGeom>
        </p:spPr>
        <p:txBody>
          <a:bodyPr lIns="0" tIns="0" rIns="0" bIns="0" rtlCol="0" anchor="t">
            <a:spAutoFit/>
          </a:bodyPr>
          <a:lstStyle/>
          <a:p>
            <a:pPr marL="342900" indent="-342900">
              <a:buFont typeface="Arial" panose="020B0604020202020204" pitchFamily="34" charset="0"/>
              <a:buChar char="•"/>
            </a:pPr>
            <a:r>
              <a:rPr lang="ar-EG" altLang="en-GB" sz="3200" b="1" dirty="0">
                <a:solidFill>
                  <a:schemeClr val="bg1"/>
                </a:solidFill>
                <a:latin typeface="AmmanV3 Sans Bold" panose="02000000000000000000" pitchFamily="50" charset="-78"/>
                <a:cs typeface="AmmanV3 Sans Bold" panose="02000000000000000000" pitchFamily="50" charset="-78"/>
              </a:rPr>
              <a:t>شهد صادق نعيم محمد شعير</a:t>
            </a:r>
          </a:p>
          <a:p>
            <a:pPr algn="ctr">
              <a:lnSpc>
                <a:spcPts val="4199"/>
              </a:lnSpc>
              <a:spcBef>
                <a:spcPct val="0"/>
              </a:spcBef>
            </a:pPr>
            <a:endParaRPr lang="ar-EG" sz="2999" b="1" dirty="0">
              <a:solidFill>
                <a:schemeClr val="bg1"/>
              </a:solidFill>
              <a:latin typeface="AmmanV3 Sans Bold" panose="02000000000000000000" pitchFamily="50" charset="-78"/>
              <a:ea typeface="Montserrat Bold"/>
              <a:cs typeface="AmmanV3 Sans Bold" panose="02000000000000000000" pitchFamily="50" charset="-78"/>
              <a:sym typeface="Montserrat Bold"/>
              <a:rtl/>
            </a:endParaRPr>
          </a:p>
        </p:txBody>
      </p:sp>
      <p:sp>
        <p:nvSpPr>
          <p:cNvPr id="72" name="TextBox 72"/>
          <p:cNvSpPr txBox="1"/>
          <p:nvPr/>
        </p:nvSpPr>
        <p:spPr>
          <a:xfrm>
            <a:off x="9262448" y="2100011"/>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3" name="TextBox 73"/>
          <p:cNvSpPr txBox="1"/>
          <p:nvPr/>
        </p:nvSpPr>
        <p:spPr>
          <a:xfrm>
            <a:off x="9716523" y="3327225"/>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4" name="TextBox 74"/>
          <p:cNvSpPr txBox="1"/>
          <p:nvPr/>
        </p:nvSpPr>
        <p:spPr>
          <a:xfrm>
            <a:off x="10170597" y="4307797"/>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5" name="TextBox 75"/>
          <p:cNvSpPr txBox="1"/>
          <p:nvPr/>
        </p:nvSpPr>
        <p:spPr>
          <a:xfrm>
            <a:off x="10592229" y="5420368"/>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6" name="TextBox 76"/>
          <p:cNvSpPr txBox="1"/>
          <p:nvPr/>
        </p:nvSpPr>
        <p:spPr>
          <a:xfrm>
            <a:off x="11157227" y="6522554"/>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7" name="TextBox 77"/>
          <p:cNvSpPr txBox="1"/>
          <p:nvPr/>
        </p:nvSpPr>
        <p:spPr>
          <a:xfrm>
            <a:off x="11737914" y="7635502"/>
            <a:ext cx="454075" cy="530903"/>
          </a:xfrm>
          <a:prstGeom prst="rect">
            <a:avLst/>
          </a:prstGeom>
        </p:spPr>
        <p:txBody>
          <a:bodyPr lIns="0" tIns="0" rIns="0" bIns="0" rtlCol="0" anchor="t">
            <a:spAutoFit/>
          </a:bodyPr>
          <a:lstStyle/>
          <a:p>
            <a:pPr algn="ctr">
              <a:lnSpc>
                <a:spcPts val="4337"/>
              </a:lnSpc>
              <a:spcBef>
                <a:spcPct val="0"/>
              </a:spcBef>
            </a:pPr>
            <a:r>
              <a:rPr lang="en-US" sz="3098" b="1">
                <a:solidFill>
                  <a:srgbClr val="FFFFFF"/>
                </a:solidFill>
                <a:latin typeface="Montserrat Bold"/>
                <a:ea typeface="Montserrat Bold"/>
                <a:cs typeface="Montserrat Bold"/>
                <a:sym typeface="Montserrat Bold"/>
              </a:rPr>
              <a:t>ID</a:t>
            </a:r>
          </a:p>
        </p:txBody>
      </p:sp>
      <p:sp>
        <p:nvSpPr>
          <p:cNvPr id="78" name="TextBox 78"/>
          <p:cNvSpPr txBox="1"/>
          <p:nvPr/>
        </p:nvSpPr>
        <p:spPr>
          <a:xfrm>
            <a:off x="11731156" y="2478472"/>
            <a:ext cx="1736872" cy="422275"/>
          </a:xfrm>
          <a:prstGeom prst="rect">
            <a:avLst/>
          </a:prstGeom>
        </p:spPr>
        <p:txBody>
          <a:bodyPr wrap="square" lIns="0" tIns="0" rIns="0" bIns="0" rtlCol="0" anchor="t">
            <a:spAutoFit/>
          </a:bodyPr>
          <a:lstStyle/>
          <a:p>
            <a:pPr algn="ctr">
              <a:lnSpc>
                <a:spcPts val="3500"/>
              </a:lnSpc>
              <a:spcBef>
                <a:spcPct val="0"/>
              </a:spcBef>
            </a:pPr>
            <a:r>
              <a:rPr lang="en-US" sz="2500" b="1" spc="455" dirty="0">
                <a:solidFill>
                  <a:srgbClr val="FFFFFF"/>
                </a:solidFill>
                <a:latin typeface="Montserrat Bold"/>
                <a:ea typeface="Montserrat Bold"/>
                <a:cs typeface="Montserrat Bold"/>
                <a:sym typeface="Montserrat Bold"/>
              </a:rPr>
              <a:t>2023131</a:t>
            </a:r>
          </a:p>
        </p:txBody>
      </p:sp>
      <p:sp>
        <p:nvSpPr>
          <p:cNvPr id="79" name="TextBox 79"/>
          <p:cNvSpPr txBox="1"/>
          <p:nvPr/>
        </p:nvSpPr>
        <p:spPr>
          <a:xfrm>
            <a:off x="12093762" y="3627488"/>
            <a:ext cx="1622238"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dirty="0">
                <a:solidFill>
                  <a:srgbClr val="FFFFFF"/>
                </a:solidFill>
                <a:latin typeface="Montserrat Bold"/>
                <a:ea typeface="Montserrat Bold"/>
                <a:cs typeface="Montserrat Bold"/>
                <a:sym typeface="Montserrat Bold"/>
              </a:rPr>
              <a:t>2023115</a:t>
            </a:r>
          </a:p>
        </p:txBody>
      </p:sp>
      <p:sp>
        <p:nvSpPr>
          <p:cNvPr id="80" name="TextBox 80"/>
          <p:cNvSpPr txBox="1"/>
          <p:nvPr/>
        </p:nvSpPr>
        <p:spPr>
          <a:xfrm>
            <a:off x="12377772" y="4603750"/>
            <a:ext cx="1746739"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dirty="0">
                <a:solidFill>
                  <a:srgbClr val="FFFFFF"/>
                </a:solidFill>
                <a:latin typeface="Montserrat Bold"/>
                <a:ea typeface="Montserrat Bold"/>
                <a:cs typeface="Montserrat Bold"/>
                <a:sym typeface="Montserrat Bold"/>
              </a:rPr>
              <a:t>2023019</a:t>
            </a:r>
          </a:p>
        </p:txBody>
      </p:sp>
      <p:sp>
        <p:nvSpPr>
          <p:cNvPr id="81" name="TextBox 81"/>
          <p:cNvSpPr txBox="1"/>
          <p:nvPr/>
        </p:nvSpPr>
        <p:spPr>
          <a:xfrm>
            <a:off x="12826369" y="5785578"/>
            <a:ext cx="1856726"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dirty="0">
                <a:solidFill>
                  <a:srgbClr val="FFFFFF"/>
                </a:solidFill>
                <a:latin typeface="Montserrat Bold"/>
                <a:ea typeface="Montserrat Bold"/>
                <a:cs typeface="Montserrat Bold"/>
                <a:sym typeface="Montserrat Bold"/>
              </a:rPr>
              <a:t>2023205</a:t>
            </a:r>
          </a:p>
        </p:txBody>
      </p:sp>
      <p:sp>
        <p:nvSpPr>
          <p:cNvPr id="82" name="TextBox 82"/>
          <p:cNvSpPr txBox="1"/>
          <p:nvPr/>
        </p:nvSpPr>
        <p:spPr>
          <a:xfrm>
            <a:off x="13149743" y="6887706"/>
            <a:ext cx="1851851"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dirty="0">
                <a:solidFill>
                  <a:srgbClr val="FFFFFF"/>
                </a:solidFill>
                <a:latin typeface="Montserrat Bold"/>
                <a:ea typeface="Montserrat Bold"/>
                <a:cs typeface="Montserrat Bold"/>
                <a:sym typeface="Montserrat Bold"/>
              </a:rPr>
              <a:t>2023097</a:t>
            </a:r>
          </a:p>
        </p:txBody>
      </p:sp>
      <p:sp>
        <p:nvSpPr>
          <p:cNvPr id="83" name="TextBox 83"/>
          <p:cNvSpPr txBox="1"/>
          <p:nvPr/>
        </p:nvSpPr>
        <p:spPr>
          <a:xfrm>
            <a:off x="13588254" y="7931455"/>
            <a:ext cx="1736500" cy="422275"/>
          </a:xfrm>
          <a:prstGeom prst="rect">
            <a:avLst/>
          </a:prstGeom>
        </p:spPr>
        <p:txBody>
          <a:bodyPr wrap="square" lIns="0" tIns="0" rIns="0" bIns="0" rtlCol="0" anchor="t">
            <a:spAutoFit/>
          </a:bodyPr>
          <a:lstStyle/>
          <a:p>
            <a:pPr marL="0" lvl="0" indent="0" algn="ctr">
              <a:lnSpc>
                <a:spcPts val="3500"/>
              </a:lnSpc>
              <a:spcBef>
                <a:spcPct val="0"/>
              </a:spcBef>
            </a:pPr>
            <a:r>
              <a:rPr lang="en-US" sz="2500" b="1" u="none" strike="noStrike" spc="455" dirty="0">
                <a:solidFill>
                  <a:srgbClr val="FFFFFF"/>
                </a:solidFill>
                <a:latin typeface="Montserrat Bold"/>
                <a:ea typeface="Montserrat Bold"/>
                <a:cs typeface="Montserrat Bold"/>
                <a:sym typeface="Montserrat Bold"/>
              </a:rPr>
              <a:t>2023112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855370" y="-4495040"/>
            <a:ext cx="11141155" cy="8229600"/>
          </a:xfrm>
          <a:custGeom>
            <a:avLst/>
            <a:gdLst/>
            <a:ahLst/>
            <a:cxnLst/>
            <a:rect l="l" t="t" r="r" b="b"/>
            <a:pathLst>
              <a:path w="11141155" h="8229600">
                <a:moveTo>
                  <a:pt x="0" y="0"/>
                </a:moveTo>
                <a:lnTo>
                  <a:pt x="11141155" y="0"/>
                </a:lnTo>
                <a:lnTo>
                  <a:pt x="11141155"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grpSp>
        <p:nvGrpSpPr>
          <p:cNvPr id="4" name="Group 4"/>
          <p:cNvGrpSpPr/>
          <p:nvPr/>
        </p:nvGrpSpPr>
        <p:grpSpPr>
          <a:xfrm>
            <a:off x="4689289" y="3870292"/>
            <a:ext cx="4396761" cy="6278082"/>
            <a:chOff x="0" y="0"/>
            <a:chExt cx="1327139" cy="1895005"/>
          </a:xfrm>
        </p:grpSpPr>
        <p:sp>
          <p:nvSpPr>
            <p:cNvPr id="5" name="Freeform 5"/>
            <p:cNvSpPr/>
            <p:nvPr/>
          </p:nvSpPr>
          <p:spPr>
            <a:xfrm>
              <a:off x="0" y="0"/>
              <a:ext cx="1327139" cy="1895005"/>
            </a:xfrm>
            <a:custGeom>
              <a:avLst/>
              <a:gdLst/>
              <a:ahLst/>
              <a:cxnLst/>
              <a:rect l="l" t="t" r="r" b="b"/>
              <a:pathLst>
                <a:path w="1327139" h="1895005">
                  <a:moveTo>
                    <a:pt x="0" y="0"/>
                  </a:moveTo>
                  <a:lnTo>
                    <a:pt x="1327139" y="0"/>
                  </a:lnTo>
                  <a:lnTo>
                    <a:pt x="1327139" y="1895005"/>
                  </a:lnTo>
                  <a:lnTo>
                    <a:pt x="0" y="1895005"/>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6" name="TextBox 6"/>
            <p:cNvSpPr txBox="1"/>
            <p:nvPr/>
          </p:nvSpPr>
          <p:spPr>
            <a:xfrm>
              <a:off x="0" y="-38100"/>
              <a:ext cx="1327139" cy="1933105"/>
            </a:xfrm>
            <a:prstGeom prst="rect">
              <a:avLst/>
            </a:prstGeom>
          </p:spPr>
          <p:txBody>
            <a:bodyPr lIns="50800" tIns="50800" rIns="50800" bIns="50800" rtlCol="0" anchor="ctr"/>
            <a:lstStyle/>
            <a:p>
              <a:pPr algn="l">
                <a:lnSpc>
                  <a:spcPts val="2940"/>
                </a:lnSpc>
              </a:pPr>
              <a:endParaRPr/>
            </a:p>
          </p:txBody>
        </p:sp>
      </p:grpSp>
      <p:grpSp>
        <p:nvGrpSpPr>
          <p:cNvPr id="7" name="Group 7"/>
          <p:cNvGrpSpPr/>
          <p:nvPr/>
        </p:nvGrpSpPr>
        <p:grpSpPr>
          <a:xfrm>
            <a:off x="127083" y="3870292"/>
            <a:ext cx="4396761" cy="6278082"/>
            <a:chOff x="0" y="0"/>
            <a:chExt cx="1327139" cy="1895005"/>
          </a:xfrm>
        </p:grpSpPr>
        <p:sp>
          <p:nvSpPr>
            <p:cNvPr id="8" name="Freeform 8"/>
            <p:cNvSpPr/>
            <p:nvPr/>
          </p:nvSpPr>
          <p:spPr>
            <a:xfrm>
              <a:off x="0" y="0"/>
              <a:ext cx="1327139" cy="1895005"/>
            </a:xfrm>
            <a:custGeom>
              <a:avLst/>
              <a:gdLst/>
              <a:ahLst/>
              <a:cxnLst/>
              <a:rect l="l" t="t" r="r" b="b"/>
              <a:pathLst>
                <a:path w="1327139" h="1895005">
                  <a:moveTo>
                    <a:pt x="0" y="0"/>
                  </a:moveTo>
                  <a:lnTo>
                    <a:pt x="1327139" y="0"/>
                  </a:lnTo>
                  <a:lnTo>
                    <a:pt x="1327139" y="1895005"/>
                  </a:lnTo>
                  <a:lnTo>
                    <a:pt x="0" y="1895005"/>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9" name="TextBox 9"/>
            <p:cNvSpPr txBox="1"/>
            <p:nvPr/>
          </p:nvSpPr>
          <p:spPr>
            <a:xfrm>
              <a:off x="0" y="-38100"/>
              <a:ext cx="1327139" cy="1933105"/>
            </a:xfrm>
            <a:prstGeom prst="rect">
              <a:avLst/>
            </a:prstGeom>
          </p:spPr>
          <p:txBody>
            <a:bodyPr lIns="50800" tIns="50800" rIns="50800" bIns="50800" rtlCol="0" anchor="ctr"/>
            <a:lstStyle/>
            <a:p>
              <a:pPr algn="l">
                <a:lnSpc>
                  <a:spcPts val="2940"/>
                </a:lnSpc>
              </a:pPr>
              <a:endParaRPr/>
            </a:p>
          </p:txBody>
        </p:sp>
      </p:grpSp>
      <p:grpSp>
        <p:nvGrpSpPr>
          <p:cNvPr id="10" name="Group 10"/>
          <p:cNvGrpSpPr/>
          <p:nvPr/>
        </p:nvGrpSpPr>
        <p:grpSpPr>
          <a:xfrm>
            <a:off x="9205588" y="3870292"/>
            <a:ext cx="4396761" cy="6278082"/>
            <a:chOff x="0" y="0"/>
            <a:chExt cx="1327139" cy="1895005"/>
          </a:xfrm>
        </p:grpSpPr>
        <p:sp>
          <p:nvSpPr>
            <p:cNvPr id="11" name="Freeform 11"/>
            <p:cNvSpPr/>
            <p:nvPr/>
          </p:nvSpPr>
          <p:spPr>
            <a:xfrm>
              <a:off x="0" y="0"/>
              <a:ext cx="1327139" cy="1895005"/>
            </a:xfrm>
            <a:custGeom>
              <a:avLst/>
              <a:gdLst/>
              <a:ahLst/>
              <a:cxnLst/>
              <a:rect l="l" t="t" r="r" b="b"/>
              <a:pathLst>
                <a:path w="1327139" h="1895005">
                  <a:moveTo>
                    <a:pt x="0" y="0"/>
                  </a:moveTo>
                  <a:lnTo>
                    <a:pt x="1327139" y="0"/>
                  </a:lnTo>
                  <a:lnTo>
                    <a:pt x="1327139" y="1895005"/>
                  </a:lnTo>
                  <a:lnTo>
                    <a:pt x="0" y="1895005"/>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12" name="TextBox 12"/>
            <p:cNvSpPr txBox="1"/>
            <p:nvPr/>
          </p:nvSpPr>
          <p:spPr>
            <a:xfrm>
              <a:off x="0" y="-38100"/>
              <a:ext cx="1327139" cy="1933105"/>
            </a:xfrm>
            <a:prstGeom prst="rect">
              <a:avLst/>
            </a:prstGeom>
          </p:spPr>
          <p:txBody>
            <a:bodyPr lIns="50800" tIns="50800" rIns="50800" bIns="50800" rtlCol="0" anchor="ctr"/>
            <a:lstStyle/>
            <a:p>
              <a:pPr algn="l">
                <a:lnSpc>
                  <a:spcPts val="2940"/>
                </a:lnSpc>
              </a:pPr>
              <a:endParaRPr/>
            </a:p>
          </p:txBody>
        </p:sp>
      </p:grpSp>
      <p:grpSp>
        <p:nvGrpSpPr>
          <p:cNvPr id="13" name="Group 13"/>
          <p:cNvGrpSpPr/>
          <p:nvPr/>
        </p:nvGrpSpPr>
        <p:grpSpPr>
          <a:xfrm>
            <a:off x="13764156" y="3870292"/>
            <a:ext cx="4396761" cy="6278082"/>
            <a:chOff x="0" y="0"/>
            <a:chExt cx="1327139" cy="1895005"/>
          </a:xfrm>
        </p:grpSpPr>
        <p:sp>
          <p:nvSpPr>
            <p:cNvPr id="14" name="Freeform 14"/>
            <p:cNvSpPr/>
            <p:nvPr/>
          </p:nvSpPr>
          <p:spPr>
            <a:xfrm>
              <a:off x="0" y="0"/>
              <a:ext cx="1327139" cy="1895005"/>
            </a:xfrm>
            <a:custGeom>
              <a:avLst/>
              <a:gdLst/>
              <a:ahLst/>
              <a:cxnLst/>
              <a:rect l="l" t="t" r="r" b="b"/>
              <a:pathLst>
                <a:path w="1327139" h="1895005">
                  <a:moveTo>
                    <a:pt x="0" y="0"/>
                  </a:moveTo>
                  <a:lnTo>
                    <a:pt x="1327139" y="0"/>
                  </a:lnTo>
                  <a:lnTo>
                    <a:pt x="1327139" y="1895005"/>
                  </a:lnTo>
                  <a:lnTo>
                    <a:pt x="0" y="1895005"/>
                  </a:lnTo>
                  <a:close/>
                </a:path>
              </a:pathLst>
            </a:custGeom>
            <a:solidFill>
              <a:srgbClr val="FFFFFF">
                <a:alpha val="64706"/>
              </a:srgbClr>
            </a:solidFill>
            <a:ln w="9525" cap="sq">
              <a:solidFill>
                <a:srgbClr val="FF3131">
                  <a:alpha val="64706"/>
                </a:srgbClr>
              </a:solidFill>
              <a:prstDash val="solid"/>
              <a:miter/>
            </a:ln>
          </p:spPr>
          <p:txBody>
            <a:bodyPr/>
            <a:lstStyle/>
            <a:p>
              <a:endParaRPr lang="ar-EG"/>
            </a:p>
          </p:txBody>
        </p:sp>
        <p:sp>
          <p:nvSpPr>
            <p:cNvPr id="15" name="TextBox 15"/>
            <p:cNvSpPr txBox="1"/>
            <p:nvPr/>
          </p:nvSpPr>
          <p:spPr>
            <a:xfrm>
              <a:off x="0" y="-38100"/>
              <a:ext cx="1327139" cy="1933105"/>
            </a:xfrm>
            <a:prstGeom prst="rect">
              <a:avLst/>
            </a:prstGeom>
          </p:spPr>
          <p:txBody>
            <a:bodyPr lIns="50800" tIns="50800" rIns="50800" bIns="50800" rtlCol="0" anchor="ctr"/>
            <a:lstStyle/>
            <a:p>
              <a:pPr algn="l">
                <a:lnSpc>
                  <a:spcPts val="2940"/>
                </a:lnSpc>
              </a:pPr>
              <a:endParaRPr/>
            </a:p>
          </p:txBody>
        </p:sp>
      </p:grpSp>
      <p:sp>
        <p:nvSpPr>
          <p:cNvPr id="16" name="Freeform 16"/>
          <p:cNvSpPr/>
          <p:nvPr/>
        </p:nvSpPr>
        <p:spPr>
          <a:xfrm>
            <a:off x="10313172" y="4080148"/>
            <a:ext cx="2203764" cy="2203764"/>
          </a:xfrm>
          <a:custGeom>
            <a:avLst/>
            <a:gdLst/>
            <a:ahLst/>
            <a:cxnLst/>
            <a:rect l="l" t="t" r="r" b="b"/>
            <a:pathLst>
              <a:path w="2203764" h="2203764">
                <a:moveTo>
                  <a:pt x="0" y="0"/>
                </a:moveTo>
                <a:lnTo>
                  <a:pt x="2203764" y="0"/>
                </a:lnTo>
                <a:lnTo>
                  <a:pt x="2203764" y="2203764"/>
                </a:lnTo>
                <a:lnTo>
                  <a:pt x="0" y="2203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7" name="Freeform 17"/>
          <p:cNvSpPr/>
          <p:nvPr/>
        </p:nvSpPr>
        <p:spPr>
          <a:xfrm>
            <a:off x="14817824" y="4003088"/>
            <a:ext cx="2203764" cy="2203764"/>
          </a:xfrm>
          <a:custGeom>
            <a:avLst/>
            <a:gdLst/>
            <a:ahLst/>
            <a:cxnLst/>
            <a:rect l="l" t="t" r="r" b="b"/>
            <a:pathLst>
              <a:path w="2203764" h="2203764">
                <a:moveTo>
                  <a:pt x="0" y="0"/>
                </a:moveTo>
                <a:lnTo>
                  <a:pt x="2203764" y="0"/>
                </a:lnTo>
                <a:lnTo>
                  <a:pt x="2203764" y="2203764"/>
                </a:lnTo>
                <a:lnTo>
                  <a:pt x="0" y="2203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8" name="TextBox 18"/>
          <p:cNvSpPr txBox="1"/>
          <p:nvPr/>
        </p:nvSpPr>
        <p:spPr>
          <a:xfrm>
            <a:off x="10818309" y="4829583"/>
            <a:ext cx="1317740" cy="714419"/>
          </a:xfrm>
          <a:prstGeom prst="rect">
            <a:avLst/>
          </a:prstGeom>
        </p:spPr>
        <p:txBody>
          <a:bodyPr lIns="0" tIns="0" rIns="0" bIns="0" rtlCol="0" anchor="t">
            <a:spAutoFit/>
          </a:bodyPr>
          <a:lstStyle/>
          <a:p>
            <a:pPr marL="0" lvl="0" indent="0" algn="ctr">
              <a:lnSpc>
                <a:spcPts val="5738"/>
              </a:lnSpc>
            </a:pPr>
            <a:r>
              <a:rPr lang="en-US" sz="4782" b="1">
                <a:solidFill>
                  <a:srgbClr val="000000"/>
                </a:solidFill>
                <a:latin typeface="Montserrat Heavy"/>
                <a:ea typeface="Montserrat Heavy"/>
                <a:cs typeface="Montserrat Heavy"/>
                <a:sym typeface="Montserrat Heavy"/>
              </a:rPr>
              <a:t>3</a:t>
            </a:r>
          </a:p>
        </p:txBody>
      </p:sp>
      <p:sp>
        <p:nvSpPr>
          <p:cNvPr id="19" name="TextBox 19"/>
          <p:cNvSpPr txBox="1"/>
          <p:nvPr/>
        </p:nvSpPr>
        <p:spPr>
          <a:xfrm>
            <a:off x="15260836" y="4752523"/>
            <a:ext cx="1317740" cy="714419"/>
          </a:xfrm>
          <a:prstGeom prst="rect">
            <a:avLst/>
          </a:prstGeom>
        </p:spPr>
        <p:txBody>
          <a:bodyPr lIns="0" tIns="0" rIns="0" bIns="0" rtlCol="0" anchor="t">
            <a:spAutoFit/>
          </a:bodyPr>
          <a:lstStyle/>
          <a:p>
            <a:pPr marL="0" lvl="0" indent="0" algn="ctr">
              <a:lnSpc>
                <a:spcPts val="5738"/>
              </a:lnSpc>
            </a:pPr>
            <a:r>
              <a:rPr lang="en-US" sz="4782" b="1">
                <a:solidFill>
                  <a:srgbClr val="000000"/>
                </a:solidFill>
                <a:latin typeface="Montserrat Heavy"/>
                <a:ea typeface="Montserrat Heavy"/>
                <a:cs typeface="Montserrat Heavy"/>
                <a:sym typeface="Montserrat Heavy"/>
              </a:rPr>
              <a:t>4</a:t>
            </a:r>
          </a:p>
        </p:txBody>
      </p:sp>
      <p:sp>
        <p:nvSpPr>
          <p:cNvPr id="20" name="Freeform 20"/>
          <p:cNvSpPr/>
          <p:nvPr/>
        </p:nvSpPr>
        <p:spPr>
          <a:xfrm>
            <a:off x="1509479" y="4080148"/>
            <a:ext cx="2203764" cy="2203764"/>
          </a:xfrm>
          <a:custGeom>
            <a:avLst/>
            <a:gdLst/>
            <a:ahLst/>
            <a:cxnLst/>
            <a:rect l="l" t="t" r="r" b="b"/>
            <a:pathLst>
              <a:path w="2203764" h="2203764">
                <a:moveTo>
                  <a:pt x="0" y="0"/>
                </a:moveTo>
                <a:lnTo>
                  <a:pt x="2203765" y="0"/>
                </a:lnTo>
                <a:lnTo>
                  <a:pt x="2203765" y="2203764"/>
                </a:lnTo>
                <a:lnTo>
                  <a:pt x="0" y="2203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1" name="TextBox 21"/>
          <p:cNvSpPr txBox="1"/>
          <p:nvPr/>
        </p:nvSpPr>
        <p:spPr>
          <a:xfrm>
            <a:off x="821496" y="6429445"/>
            <a:ext cx="3805832" cy="1634974"/>
          </a:xfrm>
          <a:prstGeom prst="rect">
            <a:avLst/>
          </a:prstGeom>
        </p:spPr>
        <p:txBody>
          <a:bodyPr lIns="0" tIns="0" rIns="0" bIns="0" rtlCol="0" anchor="t">
            <a:spAutoFit/>
          </a:bodyPr>
          <a:lstStyle/>
          <a:p>
            <a:pPr marL="0" lvl="0" indent="0" algn="ctr">
              <a:lnSpc>
                <a:spcPts val="4304"/>
              </a:lnSpc>
            </a:pPr>
            <a:r>
              <a:rPr lang="en-US" sz="3586" b="1">
                <a:solidFill>
                  <a:srgbClr val="000000"/>
                </a:solidFill>
                <a:latin typeface="Montserrat Bold"/>
                <a:ea typeface="Montserrat Bold"/>
                <a:cs typeface="Montserrat Bold"/>
                <a:sym typeface="Montserrat Bold"/>
              </a:rPr>
              <a:t>Missing C</a:t>
            </a:r>
            <a:r>
              <a:rPr lang="en-US" sz="3586" b="1" u="none">
                <a:solidFill>
                  <a:srgbClr val="000000"/>
                </a:solidFill>
                <a:latin typeface="Montserrat Bold"/>
                <a:ea typeface="Montserrat Bold"/>
                <a:cs typeface="Montserrat Bold"/>
                <a:sym typeface="Montserrat Bold"/>
              </a:rPr>
              <a:t>ore Elements</a:t>
            </a:r>
          </a:p>
          <a:p>
            <a:pPr marL="0" lvl="0" indent="0" algn="ctr">
              <a:lnSpc>
                <a:spcPts val="4304"/>
              </a:lnSpc>
            </a:pPr>
            <a:endParaRPr lang="en-US" sz="3586" b="1" u="none">
              <a:solidFill>
                <a:srgbClr val="000000"/>
              </a:solidFill>
              <a:latin typeface="Montserrat Bold"/>
              <a:ea typeface="Montserrat Bold"/>
              <a:cs typeface="Montserrat Bold"/>
              <a:sym typeface="Montserrat Bold"/>
            </a:endParaRPr>
          </a:p>
        </p:txBody>
      </p:sp>
      <p:sp>
        <p:nvSpPr>
          <p:cNvPr id="22" name="TextBox 22"/>
          <p:cNvSpPr txBox="1"/>
          <p:nvPr/>
        </p:nvSpPr>
        <p:spPr>
          <a:xfrm>
            <a:off x="763182" y="7591543"/>
            <a:ext cx="3554632" cy="2151546"/>
          </a:xfrm>
          <a:prstGeom prst="rect">
            <a:avLst/>
          </a:prstGeom>
        </p:spPr>
        <p:txBody>
          <a:bodyPr lIns="0" tIns="0" rIns="0" bIns="0" rtlCol="0" anchor="t">
            <a:spAutoFit/>
          </a:bodyPr>
          <a:lstStyle/>
          <a:p>
            <a:pPr marL="0" lvl="0" indent="0" algn="ctr">
              <a:lnSpc>
                <a:spcPts val="2856"/>
              </a:lnSpc>
              <a:spcBef>
                <a:spcPct val="0"/>
              </a:spcBef>
            </a:pPr>
            <a:r>
              <a:rPr lang="en-US" sz="2040"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A critical lack of a primary Search function, obstructing quick product access and causing boredom. </a:t>
            </a:r>
          </a:p>
          <a:p>
            <a:pPr marL="0" lvl="0" indent="0" algn="ctr">
              <a:lnSpc>
                <a:spcPts val="2856"/>
              </a:lnSpc>
              <a:spcBef>
                <a:spcPct val="0"/>
              </a:spcBef>
            </a:pPr>
            <a:endParaRPr lang="en-US" sz="2040"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
        <p:nvSpPr>
          <p:cNvPr id="23" name="TextBox 23"/>
          <p:cNvSpPr txBox="1"/>
          <p:nvPr/>
        </p:nvSpPr>
        <p:spPr>
          <a:xfrm>
            <a:off x="5256175" y="6297669"/>
            <a:ext cx="3805832" cy="1085850"/>
          </a:xfrm>
          <a:prstGeom prst="rect">
            <a:avLst/>
          </a:prstGeom>
        </p:spPr>
        <p:txBody>
          <a:bodyPr lIns="0" tIns="0" rIns="0" bIns="0" rtlCol="0" anchor="t">
            <a:spAutoFit/>
          </a:bodyPr>
          <a:lstStyle/>
          <a:p>
            <a:pPr marL="0" lvl="0" indent="0" algn="ctr">
              <a:lnSpc>
                <a:spcPts val="4304"/>
              </a:lnSpc>
            </a:pPr>
            <a:r>
              <a:rPr lang="en-US" sz="3586" b="1">
                <a:solidFill>
                  <a:srgbClr val="000000"/>
                </a:solidFill>
                <a:latin typeface="Montserrat Bold"/>
                <a:ea typeface="Montserrat Bold"/>
                <a:cs typeface="Montserrat Bold"/>
                <a:sym typeface="Montserrat Bold"/>
              </a:rPr>
              <a:t> C</a:t>
            </a:r>
            <a:r>
              <a:rPr lang="en-US" sz="3586" b="1" u="none">
                <a:solidFill>
                  <a:srgbClr val="000000"/>
                </a:solidFill>
                <a:latin typeface="Montserrat Bold"/>
                <a:ea typeface="Montserrat Bold"/>
                <a:cs typeface="Montserrat Bold"/>
                <a:sym typeface="Montserrat Bold"/>
              </a:rPr>
              <a:t>omplex and Poor Layout</a:t>
            </a:r>
          </a:p>
        </p:txBody>
      </p:sp>
      <p:sp>
        <p:nvSpPr>
          <p:cNvPr id="24" name="TextBox 24"/>
          <p:cNvSpPr txBox="1"/>
          <p:nvPr/>
        </p:nvSpPr>
        <p:spPr>
          <a:xfrm>
            <a:off x="5256175" y="7453490"/>
            <a:ext cx="3465288" cy="2427651"/>
          </a:xfrm>
          <a:prstGeom prst="rect">
            <a:avLst/>
          </a:prstGeom>
        </p:spPr>
        <p:txBody>
          <a:bodyPr lIns="0" tIns="0" rIns="0" bIns="0" rtlCol="0" anchor="t">
            <a:spAutoFit/>
          </a:bodyPr>
          <a:lstStyle/>
          <a:p>
            <a:pPr marL="0" lvl="0" indent="0" algn="ctr">
              <a:lnSpc>
                <a:spcPts val="2784"/>
              </a:lnSpc>
            </a:pPr>
            <a:r>
              <a:rPr lang="en-US" sz="1988" b="1">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Interfaces were overly complicated, lacking simple layouts, making the ordering journey confusing and leading to distraction.</a:t>
            </a:r>
          </a:p>
          <a:p>
            <a:pPr marL="0" lvl="0" indent="0" algn="ctr">
              <a:lnSpc>
                <a:spcPts val="2784"/>
              </a:lnSpc>
            </a:pPr>
            <a:endParaRPr lang="en-US" sz="1988" b="1">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
        <p:nvSpPr>
          <p:cNvPr id="25" name="TextBox 25"/>
          <p:cNvSpPr txBox="1"/>
          <p:nvPr/>
        </p:nvSpPr>
        <p:spPr>
          <a:xfrm>
            <a:off x="9835985" y="6201619"/>
            <a:ext cx="3805832" cy="1634974"/>
          </a:xfrm>
          <a:prstGeom prst="rect">
            <a:avLst/>
          </a:prstGeom>
        </p:spPr>
        <p:txBody>
          <a:bodyPr lIns="0" tIns="0" rIns="0" bIns="0" rtlCol="0" anchor="t">
            <a:spAutoFit/>
          </a:bodyPr>
          <a:lstStyle/>
          <a:p>
            <a:pPr marL="0" lvl="0" indent="0" algn="ctr">
              <a:lnSpc>
                <a:spcPts val="4304"/>
              </a:lnSpc>
            </a:pPr>
            <a:r>
              <a:rPr lang="en-US" sz="3586" b="1" u="none">
                <a:solidFill>
                  <a:srgbClr val="000000"/>
                </a:solidFill>
                <a:latin typeface="Montserrat Bold"/>
                <a:ea typeface="Montserrat Bold"/>
                <a:cs typeface="Montserrat Bold"/>
                <a:sym typeface="Montserrat Bold"/>
              </a:rPr>
              <a:t>Poor Core Navigation</a:t>
            </a:r>
          </a:p>
          <a:p>
            <a:pPr marL="0" lvl="0" indent="0" algn="ctr">
              <a:lnSpc>
                <a:spcPts val="4304"/>
              </a:lnSpc>
            </a:pPr>
            <a:endParaRPr lang="en-US" sz="3586" b="1" u="none">
              <a:solidFill>
                <a:srgbClr val="000000"/>
              </a:solidFill>
              <a:latin typeface="Montserrat Bold"/>
              <a:ea typeface="Montserrat Bold"/>
              <a:cs typeface="Montserrat Bold"/>
              <a:sym typeface="Montserrat Bold"/>
            </a:endParaRPr>
          </a:p>
        </p:txBody>
      </p:sp>
      <p:sp>
        <p:nvSpPr>
          <p:cNvPr id="26" name="TextBox 26"/>
          <p:cNvSpPr txBox="1"/>
          <p:nvPr/>
        </p:nvSpPr>
        <p:spPr>
          <a:xfrm>
            <a:off x="14016790" y="6297669"/>
            <a:ext cx="3805832" cy="1634974"/>
          </a:xfrm>
          <a:prstGeom prst="rect">
            <a:avLst/>
          </a:prstGeom>
        </p:spPr>
        <p:txBody>
          <a:bodyPr lIns="0" tIns="0" rIns="0" bIns="0" rtlCol="0" anchor="t">
            <a:spAutoFit/>
          </a:bodyPr>
          <a:lstStyle/>
          <a:p>
            <a:pPr marL="0" lvl="0" indent="0" algn="ctr">
              <a:lnSpc>
                <a:spcPts val="4304"/>
              </a:lnSpc>
            </a:pPr>
            <a:r>
              <a:rPr lang="en-US" sz="3586" b="1">
                <a:solidFill>
                  <a:srgbClr val="000000"/>
                </a:solidFill>
                <a:latin typeface="Montserrat Bold"/>
                <a:ea typeface="Montserrat Bold"/>
                <a:cs typeface="Montserrat Bold"/>
                <a:sym typeface="Montserrat Bold"/>
              </a:rPr>
              <a:t>Outdated</a:t>
            </a:r>
            <a:r>
              <a:rPr lang="en-US" sz="3586" b="1" u="none">
                <a:solidFill>
                  <a:srgbClr val="000000"/>
                </a:solidFill>
                <a:latin typeface="Montserrat Bold"/>
                <a:ea typeface="Montserrat Bold"/>
                <a:cs typeface="Montserrat Bold"/>
                <a:sym typeface="Montserrat Bold"/>
              </a:rPr>
              <a:t> Visual Quality</a:t>
            </a:r>
          </a:p>
          <a:p>
            <a:pPr marL="0" lvl="0" indent="0" algn="ctr">
              <a:lnSpc>
                <a:spcPts val="4304"/>
              </a:lnSpc>
            </a:pPr>
            <a:endParaRPr lang="en-US" sz="3586" b="1" u="none">
              <a:solidFill>
                <a:srgbClr val="000000"/>
              </a:solidFill>
              <a:latin typeface="Montserrat Bold"/>
              <a:ea typeface="Montserrat Bold"/>
              <a:cs typeface="Montserrat Bold"/>
              <a:sym typeface="Montserrat Bold"/>
            </a:endParaRPr>
          </a:p>
        </p:txBody>
      </p:sp>
      <p:sp>
        <p:nvSpPr>
          <p:cNvPr id="27" name="TextBox 27"/>
          <p:cNvSpPr txBox="1"/>
          <p:nvPr/>
        </p:nvSpPr>
        <p:spPr>
          <a:xfrm>
            <a:off x="9655789" y="7512637"/>
            <a:ext cx="3496358" cy="1745663"/>
          </a:xfrm>
          <a:prstGeom prst="rect">
            <a:avLst/>
          </a:prstGeom>
        </p:spPr>
        <p:txBody>
          <a:bodyPr lIns="0" tIns="0" rIns="0" bIns="0" rtlCol="0" anchor="t">
            <a:spAutoFit/>
          </a:bodyPr>
          <a:lstStyle/>
          <a:p>
            <a:pPr marL="0" lvl="0" indent="0" algn="ctr">
              <a:lnSpc>
                <a:spcPts val="2809"/>
              </a:lnSpc>
              <a:spcBef>
                <a:spcPct val="0"/>
              </a:spcBef>
            </a:pPr>
            <a:r>
              <a:rPr lang="en-US" sz="2006"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Reliance on confusing side menus instead of a modern Bottom Navigation Bar.</a:t>
            </a:r>
          </a:p>
          <a:p>
            <a:pPr marL="0" lvl="0" indent="0" algn="ctr">
              <a:lnSpc>
                <a:spcPts val="2809"/>
              </a:lnSpc>
              <a:spcBef>
                <a:spcPct val="0"/>
              </a:spcBef>
            </a:pPr>
            <a:endParaRPr lang="en-US" sz="2006"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
        <p:nvSpPr>
          <p:cNvPr id="28" name="TextBox 28"/>
          <p:cNvSpPr txBox="1"/>
          <p:nvPr/>
        </p:nvSpPr>
        <p:spPr>
          <a:xfrm>
            <a:off x="14108781" y="7512637"/>
            <a:ext cx="3455153" cy="2092399"/>
          </a:xfrm>
          <a:prstGeom prst="rect">
            <a:avLst/>
          </a:prstGeom>
        </p:spPr>
        <p:txBody>
          <a:bodyPr lIns="0" tIns="0" rIns="0" bIns="0" rtlCol="0" anchor="t">
            <a:spAutoFit/>
          </a:bodyPr>
          <a:lstStyle/>
          <a:p>
            <a:pPr marL="0" lvl="0" indent="0" algn="ctr">
              <a:lnSpc>
                <a:spcPts val="2776"/>
              </a:lnSpc>
              <a:spcBef>
                <a:spcPct val="0"/>
              </a:spcBef>
            </a:pPr>
            <a:r>
              <a:rPr lang="en-US" sz="1983"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Interface images appeared dull and outdated, failing to reflect the brand's modern identity.</a:t>
            </a:r>
          </a:p>
          <a:p>
            <a:pPr marL="0" lvl="0" indent="0" algn="ctr">
              <a:lnSpc>
                <a:spcPts val="2776"/>
              </a:lnSpc>
              <a:spcBef>
                <a:spcPct val="0"/>
              </a:spcBef>
            </a:pPr>
            <a:endParaRPr lang="en-US" sz="1983" b="1" u="none" strike="noStrike">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
        <p:nvSpPr>
          <p:cNvPr id="29" name="TextBox 29"/>
          <p:cNvSpPr txBox="1"/>
          <p:nvPr/>
        </p:nvSpPr>
        <p:spPr>
          <a:xfrm>
            <a:off x="1940616" y="4829583"/>
            <a:ext cx="1317740" cy="714419"/>
          </a:xfrm>
          <a:prstGeom prst="rect">
            <a:avLst/>
          </a:prstGeom>
        </p:spPr>
        <p:txBody>
          <a:bodyPr lIns="0" tIns="0" rIns="0" bIns="0" rtlCol="0" anchor="t">
            <a:spAutoFit/>
          </a:bodyPr>
          <a:lstStyle/>
          <a:p>
            <a:pPr marL="0" lvl="0" indent="0" algn="ctr">
              <a:lnSpc>
                <a:spcPts val="5738"/>
              </a:lnSpc>
            </a:pPr>
            <a:r>
              <a:rPr lang="en-US" sz="4782" b="1">
                <a:solidFill>
                  <a:srgbClr val="000000"/>
                </a:solidFill>
                <a:latin typeface="Montserrat Heavy"/>
                <a:ea typeface="Montserrat Heavy"/>
                <a:cs typeface="Montserrat Heavy"/>
                <a:sym typeface="Montserrat Heavy"/>
              </a:rPr>
              <a:t>1</a:t>
            </a:r>
          </a:p>
        </p:txBody>
      </p:sp>
      <p:sp>
        <p:nvSpPr>
          <p:cNvPr id="30" name="Freeform 30"/>
          <p:cNvSpPr/>
          <p:nvPr/>
        </p:nvSpPr>
        <p:spPr>
          <a:xfrm>
            <a:off x="6129774" y="4080148"/>
            <a:ext cx="2203764" cy="2203764"/>
          </a:xfrm>
          <a:custGeom>
            <a:avLst/>
            <a:gdLst/>
            <a:ahLst/>
            <a:cxnLst/>
            <a:rect l="l" t="t" r="r" b="b"/>
            <a:pathLst>
              <a:path w="2203764" h="2203764">
                <a:moveTo>
                  <a:pt x="0" y="0"/>
                </a:moveTo>
                <a:lnTo>
                  <a:pt x="2203764" y="0"/>
                </a:lnTo>
                <a:lnTo>
                  <a:pt x="2203764" y="2203764"/>
                </a:lnTo>
                <a:lnTo>
                  <a:pt x="0" y="2203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31" name="TextBox 31"/>
          <p:cNvSpPr txBox="1"/>
          <p:nvPr/>
        </p:nvSpPr>
        <p:spPr>
          <a:xfrm>
            <a:off x="6560911" y="4829583"/>
            <a:ext cx="1317740" cy="714419"/>
          </a:xfrm>
          <a:prstGeom prst="rect">
            <a:avLst/>
          </a:prstGeom>
        </p:spPr>
        <p:txBody>
          <a:bodyPr lIns="0" tIns="0" rIns="0" bIns="0" rtlCol="0" anchor="t">
            <a:spAutoFit/>
          </a:bodyPr>
          <a:lstStyle/>
          <a:p>
            <a:pPr marL="0" lvl="0" indent="0" algn="ctr">
              <a:lnSpc>
                <a:spcPts val="5738"/>
              </a:lnSpc>
            </a:pPr>
            <a:r>
              <a:rPr lang="en-US" sz="4782" b="1">
                <a:solidFill>
                  <a:srgbClr val="000000"/>
                </a:solidFill>
                <a:latin typeface="Montserrat Heavy"/>
                <a:ea typeface="Montserrat Heavy"/>
                <a:cs typeface="Montserrat Heavy"/>
                <a:sym typeface="Montserrat Heavy"/>
              </a:rPr>
              <a:t>2</a:t>
            </a:r>
          </a:p>
        </p:txBody>
      </p:sp>
      <p:sp>
        <p:nvSpPr>
          <p:cNvPr id="32" name="TextBox 32"/>
          <p:cNvSpPr txBox="1"/>
          <p:nvPr/>
        </p:nvSpPr>
        <p:spPr>
          <a:xfrm>
            <a:off x="4886325" y="-281228"/>
            <a:ext cx="13143615" cy="2306617"/>
          </a:xfrm>
          <a:prstGeom prst="rect">
            <a:avLst/>
          </a:prstGeom>
        </p:spPr>
        <p:txBody>
          <a:bodyPr lIns="0" tIns="0" rIns="0" bIns="0" rtlCol="0" anchor="t">
            <a:spAutoFit/>
          </a:bodyPr>
          <a:lstStyle/>
          <a:p>
            <a:pPr algn="r">
              <a:lnSpc>
                <a:spcPts val="18403"/>
              </a:lnSpc>
            </a:pPr>
            <a:r>
              <a:rPr lang="en-US" sz="11221" spc="706">
                <a:solidFill>
                  <a:srgbClr val="FF3131"/>
                </a:solidFill>
                <a:latin typeface="Horizon"/>
                <a:ea typeface="Horizon"/>
                <a:cs typeface="Horizon"/>
                <a:sym typeface="Horizon"/>
              </a:rPr>
              <a:t>problems</a:t>
            </a:r>
          </a:p>
        </p:txBody>
      </p:sp>
      <p:sp>
        <p:nvSpPr>
          <p:cNvPr id="33" name="TextBox 33"/>
          <p:cNvSpPr txBox="1"/>
          <p:nvPr/>
        </p:nvSpPr>
        <p:spPr>
          <a:xfrm>
            <a:off x="4886325" y="1728320"/>
            <a:ext cx="13143615" cy="1828800"/>
          </a:xfrm>
          <a:prstGeom prst="rect">
            <a:avLst/>
          </a:prstGeom>
        </p:spPr>
        <p:txBody>
          <a:bodyPr lIns="0" tIns="0" rIns="0" bIns="0" rtlCol="0" anchor="t">
            <a:spAutoFit/>
          </a:bodyPr>
          <a:lstStyle/>
          <a:p>
            <a:pPr algn="r">
              <a:lnSpc>
                <a:spcPts val="13466"/>
              </a:lnSpc>
            </a:pPr>
            <a:r>
              <a:rPr lang="en-US" sz="11221">
                <a:solidFill>
                  <a:srgbClr val="FFFFFF"/>
                </a:solidFill>
                <a:latin typeface="Horizon"/>
                <a:ea typeface="Horizon"/>
                <a:cs typeface="Horizon"/>
                <a:sym typeface="Horizon"/>
              </a:rPr>
              <a:t>OLD DESIGN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983229" y="4938922"/>
            <a:ext cx="11141155" cy="8229600"/>
          </a:xfrm>
          <a:custGeom>
            <a:avLst/>
            <a:gdLst/>
            <a:ahLst/>
            <a:cxnLst/>
            <a:rect l="l" t="t" r="r" b="b"/>
            <a:pathLst>
              <a:path w="11141155" h="8229600">
                <a:moveTo>
                  <a:pt x="0" y="0"/>
                </a:moveTo>
                <a:lnTo>
                  <a:pt x="11141155" y="0"/>
                </a:lnTo>
                <a:lnTo>
                  <a:pt x="11141155"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a:off x="-4844113" y="-1121928"/>
            <a:ext cx="13746548" cy="8229600"/>
          </a:xfrm>
          <a:custGeom>
            <a:avLst/>
            <a:gdLst/>
            <a:ahLst/>
            <a:cxnLst/>
            <a:rect l="l" t="t" r="r" b="b"/>
            <a:pathLst>
              <a:path w="13746548" h="8229600">
                <a:moveTo>
                  <a:pt x="0" y="0"/>
                </a:moveTo>
                <a:lnTo>
                  <a:pt x="13746547" y="0"/>
                </a:lnTo>
                <a:lnTo>
                  <a:pt x="13746547" y="8229600"/>
                </a:lnTo>
                <a:lnTo>
                  <a:pt x="0" y="8229600"/>
                </a:lnTo>
                <a:lnTo>
                  <a:pt x="0" y="0"/>
                </a:lnTo>
                <a:close/>
              </a:path>
            </a:pathLst>
          </a:custGeom>
          <a:blipFill>
            <a:blip r:embed="rId3"/>
            <a:stretch>
              <a:fillRect/>
            </a:stretch>
          </a:blipFill>
        </p:spPr>
        <p:txBody>
          <a:bodyPr/>
          <a:lstStyle/>
          <a:p>
            <a:endParaRPr lang="ar-EG"/>
          </a:p>
        </p:txBody>
      </p:sp>
      <p:grpSp>
        <p:nvGrpSpPr>
          <p:cNvPr id="4" name="Group 4"/>
          <p:cNvGrpSpPr/>
          <p:nvPr/>
        </p:nvGrpSpPr>
        <p:grpSpPr>
          <a:xfrm>
            <a:off x="5242484" y="2054961"/>
            <a:ext cx="9404574" cy="1634553"/>
            <a:chOff x="0" y="0"/>
            <a:chExt cx="2689397" cy="467428"/>
          </a:xfrm>
        </p:grpSpPr>
        <p:sp>
          <p:nvSpPr>
            <p:cNvPr id="5" name="Freeform 5"/>
            <p:cNvSpPr/>
            <p:nvPr/>
          </p:nvSpPr>
          <p:spPr>
            <a:xfrm>
              <a:off x="0" y="0"/>
              <a:ext cx="2689397" cy="467428"/>
            </a:xfrm>
            <a:custGeom>
              <a:avLst/>
              <a:gdLst/>
              <a:ahLst/>
              <a:cxnLst/>
              <a:rect l="l" t="t" r="r" b="b"/>
              <a:pathLst>
                <a:path w="2689397" h="467428">
                  <a:moveTo>
                    <a:pt x="0" y="0"/>
                  </a:moveTo>
                  <a:lnTo>
                    <a:pt x="2689397" y="0"/>
                  </a:lnTo>
                  <a:lnTo>
                    <a:pt x="2689397" y="467428"/>
                  </a:lnTo>
                  <a:lnTo>
                    <a:pt x="0" y="467428"/>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6" name="TextBox 6"/>
            <p:cNvSpPr txBox="1"/>
            <p:nvPr/>
          </p:nvSpPr>
          <p:spPr>
            <a:xfrm>
              <a:off x="0" y="-38100"/>
              <a:ext cx="2689397" cy="505528"/>
            </a:xfrm>
            <a:prstGeom prst="rect">
              <a:avLst/>
            </a:prstGeom>
          </p:spPr>
          <p:txBody>
            <a:bodyPr lIns="50800" tIns="50800" rIns="50800" bIns="50800" rtlCol="0" anchor="ctr"/>
            <a:lstStyle/>
            <a:p>
              <a:pPr algn="l">
                <a:lnSpc>
                  <a:spcPts val="2940"/>
                </a:lnSpc>
              </a:pPr>
              <a:endParaRPr/>
            </a:p>
          </p:txBody>
        </p:sp>
      </p:grpSp>
      <p:grpSp>
        <p:nvGrpSpPr>
          <p:cNvPr id="7" name="Group 7"/>
          <p:cNvGrpSpPr/>
          <p:nvPr/>
        </p:nvGrpSpPr>
        <p:grpSpPr>
          <a:xfrm>
            <a:off x="6098832" y="3845262"/>
            <a:ext cx="9404574" cy="1634553"/>
            <a:chOff x="0" y="0"/>
            <a:chExt cx="2689397" cy="467428"/>
          </a:xfrm>
        </p:grpSpPr>
        <p:sp>
          <p:nvSpPr>
            <p:cNvPr id="8" name="Freeform 8"/>
            <p:cNvSpPr/>
            <p:nvPr/>
          </p:nvSpPr>
          <p:spPr>
            <a:xfrm>
              <a:off x="0" y="0"/>
              <a:ext cx="2689397" cy="467428"/>
            </a:xfrm>
            <a:custGeom>
              <a:avLst/>
              <a:gdLst/>
              <a:ahLst/>
              <a:cxnLst/>
              <a:rect l="l" t="t" r="r" b="b"/>
              <a:pathLst>
                <a:path w="2689397" h="467428">
                  <a:moveTo>
                    <a:pt x="0" y="0"/>
                  </a:moveTo>
                  <a:lnTo>
                    <a:pt x="2689397" y="0"/>
                  </a:lnTo>
                  <a:lnTo>
                    <a:pt x="2689397" y="467428"/>
                  </a:lnTo>
                  <a:lnTo>
                    <a:pt x="0" y="467428"/>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9" name="TextBox 9"/>
            <p:cNvSpPr txBox="1"/>
            <p:nvPr/>
          </p:nvSpPr>
          <p:spPr>
            <a:xfrm>
              <a:off x="0" y="-38100"/>
              <a:ext cx="2689397" cy="505528"/>
            </a:xfrm>
            <a:prstGeom prst="rect">
              <a:avLst/>
            </a:prstGeom>
          </p:spPr>
          <p:txBody>
            <a:bodyPr lIns="50800" tIns="50800" rIns="50800" bIns="50800" rtlCol="0" anchor="ctr"/>
            <a:lstStyle/>
            <a:p>
              <a:pPr algn="l">
                <a:lnSpc>
                  <a:spcPts val="2940"/>
                </a:lnSpc>
              </a:pPr>
              <a:endParaRPr/>
            </a:p>
          </p:txBody>
        </p:sp>
      </p:grpSp>
      <p:grpSp>
        <p:nvGrpSpPr>
          <p:cNvPr id="10" name="Group 10"/>
          <p:cNvGrpSpPr/>
          <p:nvPr/>
        </p:nvGrpSpPr>
        <p:grpSpPr>
          <a:xfrm>
            <a:off x="7030674" y="5632215"/>
            <a:ext cx="9404574" cy="1634553"/>
            <a:chOff x="0" y="0"/>
            <a:chExt cx="2689397" cy="467428"/>
          </a:xfrm>
        </p:grpSpPr>
        <p:sp>
          <p:nvSpPr>
            <p:cNvPr id="11" name="Freeform 11"/>
            <p:cNvSpPr/>
            <p:nvPr/>
          </p:nvSpPr>
          <p:spPr>
            <a:xfrm>
              <a:off x="0" y="0"/>
              <a:ext cx="2689397" cy="467428"/>
            </a:xfrm>
            <a:custGeom>
              <a:avLst/>
              <a:gdLst/>
              <a:ahLst/>
              <a:cxnLst/>
              <a:rect l="l" t="t" r="r" b="b"/>
              <a:pathLst>
                <a:path w="2689397" h="467428">
                  <a:moveTo>
                    <a:pt x="0" y="0"/>
                  </a:moveTo>
                  <a:lnTo>
                    <a:pt x="2689397" y="0"/>
                  </a:lnTo>
                  <a:lnTo>
                    <a:pt x="2689397" y="467428"/>
                  </a:lnTo>
                  <a:lnTo>
                    <a:pt x="0" y="467428"/>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12" name="TextBox 12"/>
            <p:cNvSpPr txBox="1"/>
            <p:nvPr/>
          </p:nvSpPr>
          <p:spPr>
            <a:xfrm>
              <a:off x="0" y="-38100"/>
              <a:ext cx="2689397" cy="505528"/>
            </a:xfrm>
            <a:prstGeom prst="rect">
              <a:avLst/>
            </a:prstGeom>
          </p:spPr>
          <p:txBody>
            <a:bodyPr lIns="50800" tIns="50800" rIns="50800" bIns="50800" rtlCol="0" anchor="ctr"/>
            <a:lstStyle/>
            <a:p>
              <a:pPr algn="l">
                <a:lnSpc>
                  <a:spcPts val="2940"/>
                </a:lnSpc>
              </a:pPr>
              <a:endParaRPr/>
            </a:p>
          </p:txBody>
        </p:sp>
      </p:grpSp>
      <p:grpSp>
        <p:nvGrpSpPr>
          <p:cNvPr id="13" name="Group 13"/>
          <p:cNvGrpSpPr/>
          <p:nvPr/>
        </p:nvGrpSpPr>
        <p:grpSpPr>
          <a:xfrm>
            <a:off x="7854726" y="7419168"/>
            <a:ext cx="9404574" cy="1634553"/>
            <a:chOff x="0" y="0"/>
            <a:chExt cx="2689397" cy="467428"/>
          </a:xfrm>
        </p:grpSpPr>
        <p:sp>
          <p:nvSpPr>
            <p:cNvPr id="14" name="Freeform 14"/>
            <p:cNvSpPr/>
            <p:nvPr/>
          </p:nvSpPr>
          <p:spPr>
            <a:xfrm>
              <a:off x="0" y="0"/>
              <a:ext cx="2689397" cy="467428"/>
            </a:xfrm>
            <a:custGeom>
              <a:avLst/>
              <a:gdLst/>
              <a:ahLst/>
              <a:cxnLst/>
              <a:rect l="l" t="t" r="r" b="b"/>
              <a:pathLst>
                <a:path w="2689397" h="467428">
                  <a:moveTo>
                    <a:pt x="0" y="0"/>
                  </a:moveTo>
                  <a:lnTo>
                    <a:pt x="2689397" y="0"/>
                  </a:lnTo>
                  <a:lnTo>
                    <a:pt x="2689397" y="467428"/>
                  </a:lnTo>
                  <a:lnTo>
                    <a:pt x="0" y="467428"/>
                  </a:lnTo>
                  <a:close/>
                </a:path>
              </a:pathLst>
            </a:custGeom>
            <a:solidFill>
              <a:srgbClr val="FFFFFF">
                <a:alpha val="64706"/>
              </a:srgbClr>
            </a:solidFill>
            <a:ln w="9525" cap="sq">
              <a:solidFill>
                <a:srgbClr val="F8F4EB">
                  <a:alpha val="64706"/>
                </a:srgbClr>
              </a:solidFill>
              <a:prstDash val="solid"/>
              <a:miter/>
            </a:ln>
          </p:spPr>
          <p:txBody>
            <a:bodyPr/>
            <a:lstStyle/>
            <a:p>
              <a:endParaRPr lang="ar-EG"/>
            </a:p>
          </p:txBody>
        </p:sp>
        <p:sp>
          <p:nvSpPr>
            <p:cNvPr id="15" name="TextBox 15"/>
            <p:cNvSpPr txBox="1"/>
            <p:nvPr/>
          </p:nvSpPr>
          <p:spPr>
            <a:xfrm>
              <a:off x="0" y="-38100"/>
              <a:ext cx="2689397" cy="505528"/>
            </a:xfrm>
            <a:prstGeom prst="rect">
              <a:avLst/>
            </a:prstGeom>
          </p:spPr>
          <p:txBody>
            <a:bodyPr lIns="50800" tIns="50800" rIns="50800" bIns="50800" rtlCol="0" anchor="ctr"/>
            <a:lstStyle/>
            <a:p>
              <a:pPr algn="l">
                <a:lnSpc>
                  <a:spcPts val="2940"/>
                </a:lnSpc>
              </a:pPr>
              <a:endParaRPr/>
            </a:p>
          </p:txBody>
        </p:sp>
      </p:grpSp>
      <p:sp>
        <p:nvSpPr>
          <p:cNvPr id="16" name="TextBox 16"/>
          <p:cNvSpPr txBox="1"/>
          <p:nvPr/>
        </p:nvSpPr>
        <p:spPr>
          <a:xfrm>
            <a:off x="5576248" y="2319037"/>
            <a:ext cx="4104475" cy="1743075"/>
          </a:xfrm>
          <a:prstGeom prst="rect">
            <a:avLst/>
          </a:prstGeom>
        </p:spPr>
        <p:txBody>
          <a:bodyPr lIns="0" tIns="0" rIns="0" bIns="0" rtlCol="0" anchor="t">
            <a:spAutoFit/>
          </a:bodyPr>
          <a:lstStyle/>
          <a:p>
            <a:pPr algn="l">
              <a:lnSpc>
                <a:spcPts val="4641"/>
              </a:lnSpc>
            </a:pPr>
            <a:r>
              <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rPr>
              <a:t>Enhance Usability</a:t>
            </a:r>
          </a:p>
          <a:p>
            <a:pPr marL="0" lvl="0" indent="0" algn="l">
              <a:lnSpc>
                <a:spcPts val="4641"/>
              </a:lnSpc>
            </a:pPr>
            <a:endPar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endParaRPr>
          </a:p>
        </p:txBody>
      </p:sp>
      <p:sp>
        <p:nvSpPr>
          <p:cNvPr id="17" name="TextBox 17"/>
          <p:cNvSpPr txBox="1"/>
          <p:nvPr/>
        </p:nvSpPr>
        <p:spPr>
          <a:xfrm>
            <a:off x="8902434" y="2192570"/>
            <a:ext cx="4827136" cy="1552979"/>
          </a:xfrm>
          <a:prstGeom prst="rect">
            <a:avLst/>
          </a:prstGeom>
        </p:spPr>
        <p:txBody>
          <a:bodyPr lIns="0" tIns="0" rIns="0" bIns="0" rtlCol="0" anchor="t">
            <a:spAutoFit/>
          </a:bodyPr>
          <a:lstStyle/>
          <a:p>
            <a:pPr algn="l">
              <a:lnSpc>
                <a:spcPts val="3127"/>
              </a:lnSpc>
            </a:pPr>
            <a:r>
              <a:rPr lang="en-US" sz="2234" b="1">
                <a:solidFill>
                  <a:srgbClr val="000000"/>
                </a:solidFill>
                <a:latin typeface="Montserrat Bold"/>
                <a:ea typeface="Montserrat Bold"/>
                <a:cs typeface="Montserrat Bold"/>
                <a:sym typeface="Montserrat Bold"/>
              </a:rPr>
              <a:t>Integration of a Prominent Search Tab and a Bottom Navigation Bar.</a:t>
            </a:r>
          </a:p>
          <a:p>
            <a:pPr marL="0" lvl="0" indent="0" algn="l">
              <a:lnSpc>
                <a:spcPts val="3127"/>
              </a:lnSpc>
            </a:pPr>
            <a:endParaRPr lang="en-US" sz="2234" b="1">
              <a:solidFill>
                <a:srgbClr val="000000"/>
              </a:solidFill>
              <a:latin typeface="Montserrat Bold"/>
              <a:ea typeface="Montserrat Bold"/>
              <a:cs typeface="Montserrat Bold"/>
              <a:sym typeface="Montserrat Bold"/>
            </a:endParaRPr>
          </a:p>
        </p:txBody>
      </p:sp>
      <p:sp>
        <p:nvSpPr>
          <p:cNvPr id="18" name="TextBox 18"/>
          <p:cNvSpPr txBox="1"/>
          <p:nvPr/>
        </p:nvSpPr>
        <p:spPr>
          <a:xfrm>
            <a:off x="6238353" y="4067384"/>
            <a:ext cx="3442370" cy="1743075"/>
          </a:xfrm>
          <a:prstGeom prst="rect">
            <a:avLst/>
          </a:prstGeom>
        </p:spPr>
        <p:txBody>
          <a:bodyPr lIns="0" tIns="0" rIns="0" bIns="0" rtlCol="0" anchor="t">
            <a:spAutoFit/>
          </a:bodyPr>
          <a:lstStyle/>
          <a:p>
            <a:pPr algn="l">
              <a:lnSpc>
                <a:spcPts val="4641"/>
              </a:lnSpc>
            </a:pPr>
            <a:r>
              <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rPr>
              <a:t>Simplify  the Interface</a:t>
            </a:r>
          </a:p>
          <a:p>
            <a:pPr marL="0" lvl="0" indent="0" algn="l">
              <a:lnSpc>
                <a:spcPts val="4641"/>
              </a:lnSpc>
            </a:pPr>
            <a:endPar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endParaRPr>
          </a:p>
        </p:txBody>
      </p:sp>
      <p:sp>
        <p:nvSpPr>
          <p:cNvPr id="19" name="TextBox 19"/>
          <p:cNvSpPr txBox="1"/>
          <p:nvPr/>
        </p:nvSpPr>
        <p:spPr>
          <a:xfrm>
            <a:off x="9906964" y="3936361"/>
            <a:ext cx="4827136" cy="1552979"/>
          </a:xfrm>
          <a:prstGeom prst="rect">
            <a:avLst/>
          </a:prstGeom>
        </p:spPr>
        <p:txBody>
          <a:bodyPr lIns="0" tIns="0" rIns="0" bIns="0" rtlCol="0" anchor="t">
            <a:spAutoFit/>
          </a:bodyPr>
          <a:lstStyle/>
          <a:p>
            <a:pPr marL="0" lvl="0" indent="0" algn="l">
              <a:lnSpc>
                <a:spcPts val="3127"/>
              </a:lnSpc>
            </a:pPr>
            <a:r>
              <a:rPr lang="en-US" sz="2234" b="1">
                <a:solidFill>
                  <a:srgbClr val="000000"/>
                </a:solidFill>
                <a:latin typeface="Montserrat Bold"/>
                <a:ea typeface="Montserrat Bold"/>
                <a:cs typeface="Montserrat Bold"/>
                <a:sym typeface="Montserrat Bold"/>
              </a:rPr>
              <a:t>Utilizing clean, comfortable layouts with increased white space for content organization.</a:t>
            </a:r>
          </a:p>
          <a:p>
            <a:pPr marL="0" lvl="0" indent="0" algn="l">
              <a:lnSpc>
                <a:spcPts val="3127"/>
              </a:lnSpc>
            </a:pPr>
            <a:endParaRPr lang="en-US" sz="2234" b="1">
              <a:solidFill>
                <a:srgbClr val="000000"/>
              </a:solidFill>
              <a:latin typeface="Montserrat Bold"/>
              <a:ea typeface="Montserrat Bold"/>
              <a:cs typeface="Montserrat Bold"/>
              <a:sym typeface="Montserrat Bold"/>
            </a:endParaRPr>
          </a:p>
        </p:txBody>
      </p:sp>
      <p:sp>
        <p:nvSpPr>
          <p:cNvPr id="20" name="TextBox 20"/>
          <p:cNvSpPr txBox="1"/>
          <p:nvPr/>
        </p:nvSpPr>
        <p:spPr>
          <a:xfrm>
            <a:off x="7091762" y="5765565"/>
            <a:ext cx="4104475" cy="1743075"/>
          </a:xfrm>
          <a:prstGeom prst="rect">
            <a:avLst/>
          </a:prstGeom>
        </p:spPr>
        <p:txBody>
          <a:bodyPr lIns="0" tIns="0" rIns="0" bIns="0" rtlCol="0" anchor="t">
            <a:spAutoFit/>
          </a:bodyPr>
          <a:lstStyle/>
          <a:p>
            <a:pPr algn="l">
              <a:lnSpc>
                <a:spcPts val="4641"/>
              </a:lnSpc>
            </a:pPr>
            <a:r>
              <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rPr>
              <a:t>Modernize Visual Identity</a:t>
            </a:r>
          </a:p>
          <a:p>
            <a:pPr marL="0" lvl="0" indent="0" algn="l">
              <a:lnSpc>
                <a:spcPts val="4641"/>
              </a:lnSpc>
            </a:pPr>
            <a:endPar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endParaRPr>
          </a:p>
        </p:txBody>
      </p:sp>
      <p:sp>
        <p:nvSpPr>
          <p:cNvPr id="21" name="TextBox 21"/>
          <p:cNvSpPr txBox="1"/>
          <p:nvPr/>
        </p:nvSpPr>
        <p:spPr>
          <a:xfrm>
            <a:off x="7854726" y="7594365"/>
            <a:ext cx="4104475" cy="1743075"/>
          </a:xfrm>
          <a:prstGeom prst="rect">
            <a:avLst/>
          </a:prstGeom>
        </p:spPr>
        <p:txBody>
          <a:bodyPr lIns="0" tIns="0" rIns="0" bIns="0" rtlCol="0" anchor="t">
            <a:spAutoFit/>
          </a:bodyPr>
          <a:lstStyle/>
          <a:p>
            <a:pPr algn="l">
              <a:lnSpc>
                <a:spcPts val="4641"/>
              </a:lnSpc>
            </a:pPr>
            <a:r>
              <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rPr>
              <a:t>Accelerate the User Journey</a:t>
            </a:r>
          </a:p>
          <a:p>
            <a:pPr marL="0" lvl="0" indent="0" algn="l">
              <a:lnSpc>
                <a:spcPts val="4641"/>
              </a:lnSpc>
            </a:pPr>
            <a:endParaRPr lang="en-US" sz="3868" b="1">
              <a:gradFill>
                <a:gsLst>
                  <a:gs pos="0">
                    <a:srgbClr val="8C52FF">
                      <a:alpha val="100000"/>
                    </a:srgbClr>
                  </a:gs>
                  <a:gs pos="100000">
                    <a:srgbClr val="FF914D">
                      <a:alpha val="100000"/>
                    </a:srgbClr>
                  </a:gs>
                </a:gsLst>
                <a:lin ang="0"/>
              </a:gradFill>
              <a:latin typeface="Montserrat Bold"/>
              <a:ea typeface="Montserrat Bold"/>
              <a:cs typeface="Montserrat Bold"/>
              <a:sym typeface="Montserrat Bold"/>
            </a:endParaRPr>
          </a:p>
        </p:txBody>
      </p:sp>
      <p:sp>
        <p:nvSpPr>
          <p:cNvPr id="22" name="TextBox 22"/>
          <p:cNvSpPr txBox="1"/>
          <p:nvPr/>
        </p:nvSpPr>
        <p:spPr>
          <a:xfrm>
            <a:off x="10994403" y="5717940"/>
            <a:ext cx="5470335" cy="1552979"/>
          </a:xfrm>
          <a:prstGeom prst="rect">
            <a:avLst/>
          </a:prstGeom>
        </p:spPr>
        <p:txBody>
          <a:bodyPr lIns="0" tIns="0" rIns="0" bIns="0" rtlCol="0" anchor="t">
            <a:spAutoFit/>
          </a:bodyPr>
          <a:lstStyle/>
          <a:p>
            <a:pPr marL="0" lvl="0" indent="0" algn="l">
              <a:lnSpc>
                <a:spcPts val="3127"/>
              </a:lnSpc>
            </a:pPr>
            <a:r>
              <a:rPr lang="en-US" sz="2234" b="1">
                <a:solidFill>
                  <a:srgbClr val="000000"/>
                </a:solidFill>
                <a:latin typeface="Montserrat Bold"/>
                <a:ea typeface="Montserrat Bold"/>
                <a:cs typeface="Montserrat Bold"/>
                <a:sym typeface="Montserrat Bold"/>
              </a:rPr>
              <a:t>Improving image and color quality to create a more appealing and appetizing interface.</a:t>
            </a:r>
          </a:p>
          <a:p>
            <a:pPr marL="0" lvl="0" indent="0" algn="l">
              <a:lnSpc>
                <a:spcPts val="3127"/>
              </a:lnSpc>
            </a:pPr>
            <a:endParaRPr lang="en-US" sz="2234" b="1">
              <a:solidFill>
                <a:srgbClr val="000000"/>
              </a:solidFill>
              <a:latin typeface="Montserrat Bold"/>
              <a:ea typeface="Montserrat Bold"/>
              <a:cs typeface="Montserrat Bold"/>
              <a:sym typeface="Montserrat Bold"/>
            </a:endParaRPr>
          </a:p>
        </p:txBody>
      </p:sp>
      <p:sp>
        <p:nvSpPr>
          <p:cNvPr id="23" name="TextBox 23"/>
          <p:cNvSpPr txBox="1"/>
          <p:nvPr/>
        </p:nvSpPr>
        <p:spPr>
          <a:xfrm>
            <a:off x="11959201" y="7602389"/>
            <a:ext cx="4827136" cy="1552979"/>
          </a:xfrm>
          <a:prstGeom prst="rect">
            <a:avLst/>
          </a:prstGeom>
        </p:spPr>
        <p:txBody>
          <a:bodyPr lIns="0" tIns="0" rIns="0" bIns="0" rtlCol="0" anchor="t">
            <a:spAutoFit/>
          </a:bodyPr>
          <a:lstStyle/>
          <a:p>
            <a:pPr marL="0" lvl="0" indent="0" algn="l">
              <a:lnSpc>
                <a:spcPts val="3127"/>
              </a:lnSpc>
            </a:pPr>
            <a:r>
              <a:rPr lang="en-US" sz="2234" b="1">
                <a:solidFill>
                  <a:srgbClr val="000000"/>
                </a:solidFill>
                <a:latin typeface="Montserrat Bold"/>
                <a:ea typeface="Montserrat Bold"/>
                <a:cs typeface="Montserrat Bold"/>
                <a:sym typeface="Montserrat Bold"/>
              </a:rPr>
              <a:t>Consolidating and simplifying the sign-up process to ensure a higher order completion rate.</a:t>
            </a:r>
          </a:p>
          <a:p>
            <a:pPr marL="0" lvl="0" indent="0" algn="l">
              <a:lnSpc>
                <a:spcPts val="3127"/>
              </a:lnSpc>
            </a:pPr>
            <a:endParaRPr lang="en-US" sz="2234" b="1">
              <a:solidFill>
                <a:srgbClr val="000000"/>
              </a:solidFill>
              <a:latin typeface="Montserrat Bold"/>
              <a:ea typeface="Montserrat Bold"/>
              <a:cs typeface="Montserrat Bold"/>
              <a:sym typeface="Montserrat Bold"/>
            </a:endParaRPr>
          </a:p>
        </p:txBody>
      </p:sp>
      <p:sp>
        <p:nvSpPr>
          <p:cNvPr id="24" name="TextBox 24"/>
          <p:cNvSpPr txBox="1"/>
          <p:nvPr/>
        </p:nvSpPr>
        <p:spPr>
          <a:xfrm rot="-5400000">
            <a:off x="-1299794" y="3839227"/>
            <a:ext cx="7943111" cy="3533775"/>
          </a:xfrm>
          <a:prstGeom prst="rect">
            <a:avLst/>
          </a:prstGeom>
        </p:spPr>
        <p:txBody>
          <a:bodyPr lIns="0" tIns="0" rIns="0" bIns="0" rtlCol="0" anchor="t">
            <a:spAutoFit/>
          </a:bodyPr>
          <a:lstStyle/>
          <a:p>
            <a:pPr algn="r">
              <a:lnSpc>
                <a:spcPts val="13466"/>
              </a:lnSpc>
            </a:pPr>
            <a:r>
              <a:rPr lang="en-US" sz="11221" dirty="0" err="1">
                <a:solidFill>
                  <a:srgbClr val="FFFFFF"/>
                </a:solidFill>
                <a:latin typeface="Horizon"/>
                <a:ea typeface="Horizon"/>
                <a:cs typeface="Horizon"/>
                <a:sym typeface="Horizon"/>
              </a:rPr>
              <a:t>solu</a:t>
            </a:r>
            <a:endParaRPr lang="en-US" sz="11221" dirty="0">
              <a:solidFill>
                <a:srgbClr val="FFFFFF"/>
              </a:solidFill>
              <a:latin typeface="Horizon"/>
              <a:ea typeface="Horizon"/>
              <a:cs typeface="Horizon"/>
              <a:sym typeface="Horizon"/>
            </a:endParaRPr>
          </a:p>
          <a:p>
            <a:pPr algn="r">
              <a:lnSpc>
                <a:spcPts val="13466"/>
              </a:lnSpc>
            </a:pPr>
            <a:r>
              <a:rPr lang="en-US" sz="11221" dirty="0" err="1">
                <a:solidFill>
                  <a:srgbClr val="FFFFFF"/>
                </a:solidFill>
                <a:latin typeface="Horizon"/>
                <a:ea typeface="Horizon"/>
                <a:cs typeface="Horizon"/>
                <a:sym typeface="Horizon"/>
              </a:rPr>
              <a:t>tions</a:t>
            </a:r>
            <a:endParaRPr lang="en-US" sz="11221" dirty="0">
              <a:solidFill>
                <a:srgbClr val="FFFFFF"/>
              </a:solidFill>
              <a:latin typeface="Horizon"/>
              <a:ea typeface="Horizon"/>
              <a:cs typeface="Horizon"/>
              <a:sym typeface="Horizon"/>
            </a:endParaRPr>
          </a:p>
        </p:txBody>
      </p:sp>
      <p:sp>
        <p:nvSpPr>
          <p:cNvPr id="25" name="TextBox 25"/>
          <p:cNvSpPr txBox="1"/>
          <p:nvPr/>
        </p:nvSpPr>
        <p:spPr>
          <a:xfrm>
            <a:off x="4192545" y="307975"/>
            <a:ext cx="9419779" cy="1374776"/>
          </a:xfrm>
          <a:prstGeom prst="rect">
            <a:avLst/>
          </a:prstGeom>
        </p:spPr>
        <p:txBody>
          <a:bodyPr lIns="0" tIns="0" rIns="0" bIns="0" rtlCol="0" anchor="t">
            <a:spAutoFit/>
          </a:bodyPr>
          <a:lstStyle/>
          <a:p>
            <a:pPr algn="ctr">
              <a:lnSpc>
                <a:spcPts val="5599"/>
              </a:lnSpc>
              <a:spcBef>
                <a:spcPct val="0"/>
              </a:spcBef>
            </a:pPr>
            <a:r>
              <a:rPr lang="en-US" sz="3999" b="1">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rPr>
              <a:t>Our Primary Goals for the Redesign</a:t>
            </a:r>
          </a:p>
          <a:p>
            <a:pPr algn="ctr">
              <a:lnSpc>
                <a:spcPts val="5599"/>
              </a:lnSpc>
              <a:spcBef>
                <a:spcPct val="0"/>
              </a:spcBef>
            </a:pPr>
            <a:endParaRPr lang="en-US" sz="3999" b="1">
              <a:gradFill>
                <a:gsLst>
                  <a:gs pos="0">
                    <a:srgbClr val="FF5757">
                      <a:alpha val="100000"/>
                    </a:srgbClr>
                  </a:gs>
                  <a:gs pos="100000">
                    <a:srgbClr val="8C52FF">
                      <a:alpha val="100000"/>
                    </a:srgbClr>
                  </a:gs>
                </a:gsLst>
                <a:lin ang="0"/>
              </a:gradFill>
              <a:latin typeface="Montserrat Bold"/>
              <a:ea typeface="Montserrat Bold"/>
              <a:cs typeface="Montserrat Bold"/>
              <a:sym typeface="Montserrat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971092" y="-4149452"/>
            <a:ext cx="11141155" cy="8229600"/>
          </a:xfrm>
          <a:custGeom>
            <a:avLst/>
            <a:gdLst/>
            <a:ahLst/>
            <a:cxnLst/>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13097580" y="410346"/>
            <a:ext cx="4770337" cy="9450152"/>
          </a:xfrm>
          <a:custGeom>
            <a:avLst/>
            <a:gdLst/>
            <a:ahLst/>
            <a:cxnLst/>
            <a:rect l="l" t="t" r="r" b="b"/>
            <a:pathLst>
              <a:path w="4770337" h="9450152">
                <a:moveTo>
                  <a:pt x="0" y="0"/>
                </a:moveTo>
                <a:lnTo>
                  <a:pt x="4770337" y="0"/>
                </a:lnTo>
                <a:lnTo>
                  <a:pt x="4770337" y="9450152"/>
                </a:lnTo>
                <a:lnTo>
                  <a:pt x="0" y="9450152"/>
                </a:lnTo>
                <a:lnTo>
                  <a:pt x="0" y="0"/>
                </a:lnTo>
                <a:close/>
              </a:path>
            </a:pathLst>
          </a:custGeom>
          <a:blipFill>
            <a:blip r:embed="rId4"/>
            <a:stretch>
              <a:fillRect l="-275549"/>
            </a:stretch>
          </a:blipFill>
        </p:spPr>
        <p:txBody>
          <a:bodyPr/>
          <a:lstStyle/>
          <a:p>
            <a:endParaRPr lang="ar-EG"/>
          </a:p>
        </p:txBody>
      </p:sp>
      <p:sp>
        <p:nvSpPr>
          <p:cNvPr id="5" name="Freeform 5"/>
          <p:cNvSpPr/>
          <p:nvPr/>
        </p:nvSpPr>
        <p:spPr>
          <a:xfrm>
            <a:off x="435249" y="410346"/>
            <a:ext cx="4481785" cy="9450152"/>
          </a:xfrm>
          <a:custGeom>
            <a:avLst/>
            <a:gdLst/>
            <a:ahLst/>
            <a:cxnLst/>
            <a:rect l="l" t="t" r="r" b="b"/>
            <a:pathLst>
              <a:path w="4481785" h="9450152">
                <a:moveTo>
                  <a:pt x="0" y="0"/>
                </a:moveTo>
                <a:lnTo>
                  <a:pt x="4481785" y="0"/>
                </a:lnTo>
                <a:lnTo>
                  <a:pt x="4481785" y="9450152"/>
                </a:lnTo>
                <a:lnTo>
                  <a:pt x="0" y="9450152"/>
                </a:lnTo>
                <a:lnTo>
                  <a:pt x="0" y="0"/>
                </a:lnTo>
                <a:close/>
              </a:path>
            </a:pathLst>
          </a:custGeom>
          <a:blipFill>
            <a:blip r:embed="rId4"/>
            <a:stretch>
              <a:fillRect r="-299728"/>
            </a:stretch>
          </a:blipFill>
        </p:spPr>
        <p:txBody>
          <a:bodyPr/>
          <a:lstStyle/>
          <a:p>
            <a:endParaRPr lang="ar-EG"/>
          </a:p>
        </p:txBody>
      </p:sp>
      <p:sp>
        <p:nvSpPr>
          <p:cNvPr id="6" name="Freeform 6"/>
          <p:cNvSpPr/>
          <p:nvPr/>
        </p:nvSpPr>
        <p:spPr>
          <a:xfrm>
            <a:off x="4917034" y="3805623"/>
            <a:ext cx="3492500" cy="2057400"/>
          </a:xfrm>
          <a:custGeom>
            <a:avLst/>
            <a:gdLst/>
            <a:ahLst/>
            <a:cxnLst/>
            <a:rect l="l" t="t" r="r" b="b"/>
            <a:pathLst>
              <a:path w="3492500" h="2057400">
                <a:moveTo>
                  <a:pt x="0" y="0"/>
                </a:moveTo>
                <a:lnTo>
                  <a:pt x="3492500" y="0"/>
                </a:lnTo>
                <a:lnTo>
                  <a:pt x="349250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7" name="Freeform 7"/>
          <p:cNvSpPr/>
          <p:nvPr/>
        </p:nvSpPr>
        <p:spPr>
          <a:xfrm rot="-10705599">
            <a:off x="9173861" y="4320890"/>
            <a:ext cx="3780538" cy="2227081"/>
          </a:xfrm>
          <a:custGeom>
            <a:avLst/>
            <a:gdLst/>
            <a:ahLst/>
            <a:cxnLst/>
            <a:rect l="l" t="t" r="r" b="b"/>
            <a:pathLst>
              <a:path w="3780538" h="2227081">
                <a:moveTo>
                  <a:pt x="0" y="0"/>
                </a:moveTo>
                <a:lnTo>
                  <a:pt x="3780538" y="0"/>
                </a:lnTo>
                <a:lnTo>
                  <a:pt x="3780538" y="2227081"/>
                </a:lnTo>
                <a:lnTo>
                  <a:pt x="0" y="22270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8" name="Freeform 8"/>
          <p:cNvSpPr/>
          <p:nvPr/>
        </p:nvSpPr>
        <p:spPr>
          <a:xfrm>
            <a:off x="5318059" y="294688"/>
            <a:ext cx="7666202" cy="3261046"/>
          </a:xfrm>
          <a:custGeom>
            <a:avLst/>
            <a:gdLst/>
            <a:ahLst/>
            <a:cxnLst/>
            <a:rect l="l" t="t" r="r" b="b"/>
            <a:pathLst>
              <a:path w="7666202" h="3261046">
                <a:moveTo>
                  <a:pt x="0" y="0"/>
                </a:moveTo>
                <a:lnTo>
                  <a:pt x="7666202" y="0"/>
                </a:lnTo>
                <a:lnTo>
                  <a:pt x="7666202" y="3261046"/>
                </a:lnTo>
                <a:lnTo>
                  <a:pt x="0" y="3261046"/>
                </a:lnTo>
                <a:lnTo>
                  <a:pt x="0" y="0"/>
                </a:lnTo>
                <a:close/>
              </a:path>
            </a:pathLst>
          </a:custGeom>
          <a:blipFill>
            <a:blip r:embed="rId7"/>
            <a:stretch>
              <a:fillRect l="-2627" b="-7662"/>
            </a:stretch>
          </a:blipFill>
        </p:spPr>
        <p:txBody>
          <a:bodyPr/>
          <a:lstStyle/>
          <a:p>
            <a:endParaRPr lang="ar-EG"/>
          </a:p>
        </p:txBody>
      </p:sp>
      <p:sp>
        <p:nvSpPr>
          <p:cNvPr id="9" name="Freeform 9"/>
          <p:cNvSpPr/>
          <p:nvPr/>
        </p:nvSpPr>
        <p:spPr>
          <a:xfrm>
            <a:off x="5318059" y="6599452"/>
            <a:ext cx="7666202" cy="3261046"/>
          </a:xfrm>
          <a:custGeom>
            <a:avLst/>
            <a:gdLst/>
            <a:ahLst/>
            <a:cxnLst/>
            <a:rect l="l" t="t" r="r" b="b"/>
            <a:pathLst>
              <a:path w="7666202" h="3261046">
                <a:moveTo>
                  <a:pt x="0" y="0"/>
                </a:moveTo>
                <a:lnTo>
                  <a:pt x="7666202" y="0"/>
                </a:lnTo>
                <a:lnTo>
                  <a:pt x="7666202" y="3261046"/>
                </a:lnTo>
                <a:lnTo>
                  <a:pt x="0" y="3261046"/>
                </a:lnTo>
                <a:lnTo>
                  <a:pt x="0" y="0"/>
                </a:lnTo>
                <a:close/>
              </a:path>
            </a:pathLst>
          </a:custGeom>
          <a:blipFill>
            <a:blip r:embed="rId8"/>
            <a:stretch>
              <a:fillRect l="-2627" b="-7662"/>
            </a:stretch>
          </a:blipFill>
        </p:spPr>
        <p:txBody>
          <a:bodyPr/>
          <a:lstStyle/>
          <a:p>
            <a:endParaRPr lang="ar-EG"/>
          </a:p>
        </p:txBody>
      </p:sp>
      <p:sp>
        <p:nvSpPr>
          <p:cNvPr id="10" name="TextBox 10"/>
          <p:cNvSpPr txBox="1"/>
          <p:nvPr/>
        </p:nvSpPr>
        <p:spPr>
          <a:xfrm>
            <a:off x="5641325" y="802381"/>
            <a:ext cx="7005350" cy="25050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design used a lighter red with weak contrast, resulting in a flat appearance and a less engaging brand experience, especially on waiting screens.</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641325" y="7107144"/>
            <a:ext cx="7005350" cy="2505075"/>
          </a:xfrm>
          <a:prstGeom prst="rect">
            <a:avLst/>
          </a:prstGeom>
        </p:spPr>
        <p:txBody>
          <a:bodyPr lIns="0" tIns="0" rIns="0" bIns="0" rtlCol="0" anchor="t">
            <a:spAutoFit/>
          </a:bodyPr>
          <a:lstStyle/>
          <a:p>
            <a:pPr algn="ctr">
              <a:lnSpc>
                <a:spcPts val="3359"/>
              </a:lnSpc>
              <a:spcBef>
                <a:spcPct val="0"/>
              </a:spcBef>
            </a:pPr>
            <a:r>
              <a:rPr lang="en-US" sz="2799" b="1">
                <a:solidFill>
                  <a:srgbClr val="000000"/>
                </a:solidFill>
                <a:latin typeface="Montserrat Bold"/>
                <a:ea typeface="Montserrat Bold"/>
                <a:cs typeface="Montserrat Bold"/>
                <a:sym typeface="Montserrat Bold"/>
              </a:rPr>
              <a:t>The old design used a lighter red with weak contrast, resulting in a flat appearance and a less engaging brand experience, especially on waiting screens.</a:t>
            </a:r>
          </a:p>
          <a:p>
            <a:pPr algn="ctr">
              <a:lnSpc>
                <a:spcPts val="3359"/>
              </a:lnSpc>
              <a:spcBef>
                <a:spcPct val="0"/>
              </a:spcBef>
            </a:pPr>
            <a:endParaRPr lang="en-US" sz="2799" b="1">
              <a:solidFill>
                <a:srgbClr val="000000"/>
              </a:solidFill>
              <a:latin typeface="Montserrat Bold"/>
              <a:ea typeface="Montserrat Bold"/>
              <a:cs typeface="Montserrat Bold"/>
              <a:sym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971092" y="-4149452"/>
            <a:ext cx="11141155" cy="8229600"/>
          </a:xfrm>
          <a:custGeom>
            <a:avLst/>
            <a:gdLst/>
            <a:ahLst/>
            <a:cxnLst/>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avLst/>
            <a:gdLst/>
            <a:ahLst/>
            <a:cxnLst/>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avLst/>
            <a:gdLst/>
            <a:ahLst/>
            <a:cxnLst/>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5318059" y="294688"/>
            <a:ext cx="7666202" cy="3261046"/>
          </a:xfrm>
          <a:custGeom>
            <a:avLst/>
            <a:gdLst/>
            <a:ahLst/>
            <a:cxnLst/>
            <a:rect l="l" t="t" r="r" b="b"/>
            <a:pathLst>
              <a:path w="7666202" h="3261046">
                <a:moveTo>
                  <a:pt x="0" y="0"/>
                </a:moveTo>
                <a:lnTo>
                  <a:pt x="7666202" y="0"/>
                </a:lnTo>
                <a:lnTo>
                  <a:pt x="7666202" y="3261046"/>
                </a:lnTo>
                <a:lnTo>
                  <a:pt x="0" y="3261046"/>
                </a:lnTo>
                <a:lnTo>
                  <a:pt x="0" y="0"/>
                </a:lnTo>
                <a:close/>
              </a:path>
            </a:pathLst>
          </a:custGeom>
          <a:blipFill>
            <a:blip r:embed="rId6"/>
            <a:stretch>
              <a:fillRect l="-2627" b="-7662"/>
            </a:stretch>
          </a:blipFill>
        </p:spPr>
        <p:txBody>
          <a:bodyPr/>
          <a:lstStyle/>
          <a:p>
            <a:endParaRPr lang="ar-EG"/>
          </a:p>
        </p:txBody>
      </p:sp>
      <p:sp>
        <p:nvSpPr>
          <p:cNvPr id="7" name="Freeform 7"/>
          <p:cNvSpPr/>
          <p:nvPr/>
        </p:nvSpPr>
        <p:spPr>
          <a:xfrm>
            <a:off x="5314529" y="6410189"/>
            <a:ext cx="7989469" cy="3738184"/>
          </a:xfrm>
          <a:custGeom>
            <a:avLst/>
            <a:gdLst/>
            <a:ahLst/>
            <a:cxnLst/>
            <a:rect l="l" t="t" r="r" b="b"/>
            <a:pathLst>
              <a:path w="7989469" h="3738184">
                <a:moveTo>
                  <a:pt x="0" y="0"/>
                </a:moveTo>
                <a:lnTo>
                  <a:pt x="7989468" y="0"/>
                </a:lnTo>
                <a:lnTo>
                  <a:pt x="7989468" y="3738184"/>
                </a:lnTo>
                <a:lnTo>
                  <a:pt x="0" y="3738184"/>
                </a:lnTo>
                <a:lnTo>
                  <a:pt x="0" y="0"/>
                </a:lnTo>
                <a:close/>
              </a:path>
            </a:pathLst>
          </a:custGeom>
          <a:blipFill>
            <a:blip r:embed="rId7"/>
            <a:stretch>
              <a:fillRect l="-5748" r="-7134" b="-7662"/>
            </a:stretch>
          </a:blipFill>
        </p:spPr>
        <p:txBody>
          <a:bodyPr/>
          <a:lstStyle/>
          <a:p>
            <a:endParaRPr lang="ar-EG"/>
          </a:p>
        </p:txBody>
      </p:sp>
      <p:sp>
        <p:nvSpPr>
          <p:cNvPr id="8" name="Freeform 8"/>
          <p:cNvSpPr/>
          <p:nvPr/>
        </p:nvSpPr>
        <p:spPr>
          <a:xfrm>
            <a:off x="298131" y="93476"/>
            <a:ext cx="4602709" cy="9767022"/>
          </a:xfrm>
          <a:custGeom>
            <a:avLst/>
            <a:gdLst/>
            <a:ahLst/>
            <a:cxnLst/>
            <a:rect l="l" t="t" r="r" b="b"/>
            <a:pathLst>
              <a:path w="4602709" h="9767022">
                <a:moveTo>
                  <a:pt x="0" y="0"/>
                </a:moveTo>
                <a:lnTo>
                  <a:pt x="4602709" y="0"/>
                </a:lnTo>
                <a:lnTo>
                  <a:pt x="4602709" y="9767022"/>
                </a:lnTo>
                <a:lnTo>
                  <a:pt x="0" y="9767022"/>
                </a:lnTo>
                <a:lnTo>
                  <a:pt x="0" y="0"/>
                </a:lnTo>
                <a:close/>
              </a:path>
            </a:pathLst>
          </a:custGeom>
          <a:blipFill>
            <a:blip r:embed="rId8"/>
            <a:stretch>
              <a:fillRect/>
            </a:stretch>
          </a:blipFill>
        </p:spPr>
        <p:txBody>
          <a:bodyPr/>
          <a:lstStyle/>
          <a:p>
            <a:endParaRPr lang="ar-EG"/>
          </a:p>
        </p:txBody>
      </p:sp>
      <p:sp>
        <p:nvSpPr>
          <p:cNvPr id="9" name="Freeform 9"/>
          <p:cNvSpPr/>
          <p:nvPr/>
        </p:nvSpPr>
        <p:spPr>
          <a:xfrm>
            <a:off x="13717686" y="294688"/>
            <a:ext cx="4310378" cy="9565809"/>
          </a:xfrm>
          <a:custGeom>
            <a:avLst/>
            <a:gdLst/>
            <a:ahLst/>
            <a:cxnLst/>
            <a:rect l="l" t="t" r="r" b="b"/>
            <a:pathLst>
              <a:path w="4310378" h="9565809">
                <a:moveTo>
                  <a:pt x="0" y="0"/>
                </a:moveTo>
                <a:lnTo>
                  <a:pt x="4310378" y="0"/>
                </a:lnTo>
                <a:lnTo>
                  <a:pt x="4310378" y="9565810"/>
                </a:lnTo>
                <a:lnTo>
                  <a:pt x="0" y="9565810"/>
                </a:lnTo>
                <a:lnTo>
                  <a:pt x="0" y="0"/>
                </a:lnTo>
                <a:close/>
              </a:path>
            </a:pathLst>
          </a:custGeom>
          <a:blipFill>
            <a:blip r:embed="rId9"/>
            <a:stretch>
              <a:fillRect l="-5164" r="-2746"/>
            </a:stretch>
          </a:blipFill>
        </p:spPr>
        <p:txBody>
          <a:bodyPr/>
          <a:lstStyle/>
          <a:p>
            <a:endParaRPr lang="ar-EG"/>
          </a:p>
        </p:txBody>
      </p:sp>
      <p:sp>
        <p:nvSpPr>
          <p:cNvPr id="10" name="TextBox 10"/>
          <p:cNvSpPr txBox="1"/>
          <p:nvPr/>
        </p:nvSpPr>
        <p:spPr>
          <a:xfrm>
            <a:off x="5641325" y="802381"/>
            <a:ext cx="7005350" cy="20859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welcome screen was visually cluttered and uncomfortable, increasing cognitive load and negatively affecting overall usability.</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479742" y="6667364"/>
            <a:ext cx="7659042" cy="3762375"/>
          </a:xfrm>
          <a:prstGeom prst="rect">
            <a:avLst/>
          </a:prstGeom>
        </p:spPr>
        <p:txBody>
          <a:bodyPr lIns="0" tIns="0" rIns="0" bIns="0" rtlCol="0" anchor="t">
            <a:spAutoFit/>
          </a:bodyPr>
          <a:lstStyle/>
          <a:p>
            <a:pPr algn="ctr">
              <a:lnSpc>
                <a:spcPts val="3359"/>
              </a:lnSpc>
              <a:spcBef>
                <a:spcPct val="0"/>
              </a:spcBef>
            </a:pPr>
            <a:r>
              <a:rPr lang="en-US" sz="2799" b="1">
                <a:solidFill>
                  <a:srgbClr val="000000"/>
                </a:solidFill>
                <a:latin typeface="Montserrat Bold"/>
                <a:ea typeface="Montserrat Bold"/>
                <a:cs typeface="Montserrat Bold"/>
                <a:sym typeface="Montserrat Bold"/>
              </a:rPr>
              <a:t>The redesigned welcome screen features a cleaner and simpler layout with improved visual hierarchy. Language and location selection options were added to give users early control and personalization, resulting in a more intuitive, comfortable, and user-friendly first interaction.</a:t>
            </a:r>
          </a:p>
          <a:p>
            <a:pPr algn="ctr">
              <a:lnSpc>
                <a:spcPts val="3359"/>
              </a:lnSpc>
              <a:spcBef>
                <a:spcPct val="0"/>
              </a:spcBef>
            </a:pPr>
            <a:endParaRPr lang="en-US" sz="2799" b="1">
              <a:solidFill>
                <a:srgbClr val="000000"/>
              </a:solidFill>
              <a:latin typeface="Montserrat Bold"/>
              <a:ea typeface="Montserrat Bold"/>
              <a:cs typeface="Montserrat Bold"/>
              <a:sym typeface="Montserra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971092" y="-4149452"/>
            <a:ext cx="11141155" cy="8229600"/>
          </a:xfrm>
          <a:custGeom>
            <a:avLst/>
            <a:gdLst/>
            <a:ahLst/>
            <a:cxnLst/>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avLst/>
            <a:gdLst/>
            <a:ahLst/>
            <a:cxnLst/>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avLst/>
            <a:gdLst/>
            <a:ahLst/>
            <a:cxnLst/>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5310899" y="294688"/>
            <a:ext cx="7666202" cy="3537809"/>
          </a:xfrm>
          <a:custGeom>
            <a:avLst/>
            <a:gdLst/>
            <a:ahLst/>
            <a:cxnLst/>
            <a:rect l="l" t="t" r="r" b="b"/>
            <a:pathLst>
              <a:path w="7666202" h="3537809">
                <a:moveTo>
                  <a:pt x="0" y="0"/>
                </a:moveTo>
                <a:lnTo>
                  <a:pt x="7666202" y="0"/>
                </a:lnTo>
                <a:lnTo>
                  <a:pt x="7666202" y="3537810"/>
                </a:lnTo>
                <a:lnTo>
                  <a:pt x="0" y="3537810"/>
                </a:lnTo>
                <a:lnTo>
                  <a:pt x="0" y="0"/>
                </a:lnTo>
                <a:close/>
              </a:path>
            </a:pathLst>
          </a:custGeom>
          <a:blipFill>
            <a:blip r:embed="rId6"/>
            <a:stretch>
              <a:fillRect l="-6742" r="-3909" b="-7000"/>
            </a:stretch>
          </a:blipFill>
        </p:spPr>
        <p:txBody>
          <a:bodyPr/>
          <a:lstStyle/>
          <a:p>
            <a:endParaRPr lang="ar-EG"/>
          </a:p>
        </p:txBody>
      </p:sp>
      <p:sp>
        <p:nvSpPr>
          <p:cNvPr id="7" name="Freeform 7"/>
          <p:cNvSpPr/>
          <p:nvPr/>
        </p:nvSpPr>
        <p:spPr>
          <a:xfrm>
            <a:off x="5314529" y="6410189"/>
            <a:ext cx="7989469" cy="3738184"/>
          </a:xfrm>
          <a:custGeom>
            <a:avLst/>
            <a:gdLst/>
            <a:ahLst/>
            <a:cxnLst/>
            <a:rect l="l" t="t" r="r" b="b"/>
            <a:pathLst>
              <a:path w="7989469" h="3738184">
                <a:moveTo>
                  <a:pt x="0" y="0"/>
                </a:moveTo>
                <a:lnTo>
                  <a:pt x="7989468" y="0"/>
                </a:lnTo>
                <a:lnTo>
                  <a:pt x="7989468" y="3738184"/>
                </a:lnTo>
                <a:lnTo>
                  <a:pt x="0" y="3738184"/>
                </a:lnTo>
                <a:lnTo>
                  <a:pt x="0" y="0"/>
                </a:lnTo>
                <a:close/>
              </a:path>
            </a:pathLst>
          </a:custGeom>
          <a:blipFill>
            <a:blip r:embed="rId7"/>
            <a:stretch>
              <a:fillRect l="-5748" r="-7134" b="-7662"/>
            </a:stretch>
          </a:blipFill>
        </p:spPr>
        <p:txBody>
          <a:bodyPr/>
          <a:lstStyle/>
          <a:p>
            <a:endParaRPr lang="ar-EG"/>
          </a:p>
        </p:txBody>
      </p:sp>
      <p:sp>
        <p:nvSpPr>
          <p:cNvPr id="8" name="Freeform 8"/>
          <p:cNvSpPr/>
          <p:nvPr/>
        </p:nvSpPr>
        <p:spPr>
          <a:xfrm>
            <a:off x="127826" y="596743"/>
            <a:ext cx="4260386" cy="9061471"/>
          </a:xfrm>
          <a:custGeom>
            <a:avLst/>
            <a:gdLst/>
            <a:ahLst/>
            <a:cxnLst/>
            <a:rect l="l" t="t" r="r" b="b"/>
            <a:pathLst>
              <a:path w="4260386" h="9061471">
                <a:moveTo>
                  <a:pt x="0" y="0"/>
                </a:moveTo>
                <a:lnTo>
                  <a:pt x="4260386" y="0"/>
                </a:lnTo>
                <a:lnTo>
                  <a:pt x="4260386" y="9061471"/>
                </a:lnTo>
                <a:lnTo>
                  <a:pt x="0" y="9061471"/>
                </a:lnTo>
                <a:lnTo>
                  <a:pt x="0" y="0"/>
                </a:lnTo>
                <a:close/>
              </a:path>
            </a:pathLst>
          </a:custGeom>
          <a:blipFill>
            <a:blip r:embed="rId8"/>
            <a:stretch>
              <a:fillRect l="-8453" t="-11207" r="-8453" b="-14787"/>
            </a:stretch>
          </a:blipFill>
        </p:spPr>
        <p:txBody>
          <a:bodyPr/>
          <a:lstStyle/>
          <a:p>
            <a:endParaRPr lang="ar-EG"/>
          </a:p>
        </p:txBody>
      </p:sp>
      <p:sp>
        <p:nvSpPr>
          <p:cNvPr id="9" name="Freeform 9"/>
          <p:cNvSpPr/>
          <p:nvPr/>
        </p:nvSpPr>
        <p:spPr>
          <a:xfrm>
            <a:off x="13616099" y="563405"/>
            <a:ext cx="4397104" cy="9584968"/>
          </a:xfrm>
          <a:custGeom>
            <a:avLst/>
            <a:gdLst/>
            <a:ahLst/>
            <a:cxnLst/>
            <a:rect l="l" t="t" r="r" b="b"/>
            <a:pathLst>
              <a:path w="4397104" h="9584968">
                <a:moveTo>
                  <a:pt x="0" y="0"/>
                </a:moveTo>
                <a:lnTo>
                  <a:pt x="4397104" y="0"/>
                </a:lnTo>
                <a:lnTo>
                  <a:pt x="4397104" y="9584968"/>
                </a:lnTo>
                <a:lnTo>
                  <a:pt x="0" y="9584968"/>
                </a:lnTo>
                <a:lnTo>
                  <a:pt x="0" y="0"/>
                </a:lnTo>
                <a:close/>
              </a:path>
            </a:pathLst>
          </a:custGeom>
          <a:blipFill>
            <a:blip r:embed="rId9"/>
            <a:stretch>
              <a:fillRect/>
            </a:stretch>
          </a:blipFill>
        </p:spPr>
        <p:txBody>
          <a:bodyPr/>
          <a:lstStyle/>
          <a:p>
            <a:endParaRPr lang="ar-EG"/>
          </a:p>
        </p:txBody>
      </p:sp>
      <p:sp>
        <p:nvSpPr>
          <p:cNvPr id="10" name="TextBox 10"/>
          <p:cNvSpPr txBox="1"/>
          <p:nvPr/>
        </p:nvSpPr>
        <p:spPr>
          <a:xfrm>
            <a:off x="5641325" y="606268"/>
            <a:ext cx="7005350" cy="29241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old login screen used a basic layout with weak brand identity, limited user feedback, small touch targets, and no clear error prevention, which reduced overall mobile usability.</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2971800"/>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redesigned login screen preserves the KFC theme while adding social login and a Remember Me option, with improved feedback and larger touch targets to enhance usability and reduce errors.</a:t>
            </a: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971092" y="-4149452"/>
            <a:ext cx="11141155" cy="8229600"/>
          </a:xfrm>
          <a:custGeom>
            <a:avLst/>
            <a:gdLst/>
            <a:ahLst/>
            <a:cxnLst/>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avLst/>
            <a:gdLst/>
            <a:ahLst/>
            <a:cxnLst/>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avLst/>
            <a:gdLst/>
            <a:ahLst/>
            <a:cxnLst/>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5310899" y="294688"/>
            <a:ext cx="7666202" cy="3537809"/>
          </a:xfrm>
          <a:custGeom>
            <a:avLst/>
            <a:gdLst/>
            <a:ahLst/>
            <a:cxnLst/>
            <a:rect l="l" t="t" r="r" b="b"/>
            <a:pathLst>
              <a:path w="7666202" h="3537809">
                <a:moveTo>
                  <a:pt x="0" y="0"/>
                </a:moveTo>
                <a:lnTo>
                  <a:pt x="7666202" y="0"/>
                </a:lnTo>
                <a:lnTo>
                  <a:pt x="7666202" y="3537810"/>
                </a:lnTo>
                <a:lnTo>
                  <a:pt x="0" y="3537810"/>
                </a:lnTo>
                <a:lnTo>
                  <a:pt x="0" y="0"/>
                </a:lnTo>
                <a:close/>
              </a:path>
            </a:pathLst>
          </a:custGeom>
          <a:blipFill>
            <a:blip r:embed="rId6"/>
            <a:stretch>
              <a:fillRect l="-6742" r="-3909" b="-7000"/>
            </a:stretch>
          </a:blipFill>
        </p:spPr>
        <p:txBody>
          <a:bodyPr/>
          <a:lstStyle/>
          <a:p>
            <a:endParaRPr lang="ar-EG"/>
          </a:p>
        </p:txBody>
      </p:sp>
      <p:sp>
        <p:nvSpPr>
          <p:cNvPr id="7" name="Freeform 7"/>
          <p:cNvSpPr/>
          <p:nvPr/>
        </p:nvSpPr>
        <p:spPr>
          <a:xfrm>
            <a:off x="5314529" y="6410189"/>
            <a:ext cx="7989469" cy="3738184"/>
          </a:xfrm>
          <a:custGeom>
            <a:avLst/>
            <a:gdLst/>
            <a:ahLst/>
            <a:cxnLst/>
            <a:rect l="l" t="t" r="r" b="b"/>
            <a:pathLst>
              <a:path w="7989469" h="3738184">
                <a:moveTo>
                  <a:pt x="0" y="0"/>
                </a:moveTo>
                <a:lnTo>
                  <a:pt x="7989468" y="0"/>
                </a:lnTo>
                <a:lnTo>
                  <a:pt x="7989468" y="3738184"/>
                </a:lnTo>
                <a:lnTo>
                  <a:pt x="0" y="3738184"/>
                </a:lnTo>
                <a:lnTo>
                  <a:pt x="0" y="0"/>
                </a:lnTo>
                <a:close/>
              </a:path>
            </a:pathLst>
          </a:custGeom>
          <a:blipFill>
            <a:blip r:embed="rId7"/>
            <a:stretch>
              <a:fillRect l="-5748" r="-7134" b="-7662"/>
            </a:stretch>
          </a:blipFill>
        </p:spPr>
        <p:txBody>
          <a:bodyPr/>
          <a:lstStyle/>
          <a:p>
            <a:endParaRPr lang="ar-EG"/>
          </a:p>
        </p:txBody>
      </p:sp>
      <p:sp>
        <p:nvSpPr>
          <p:cNvPr id="8" name="Freeform 8"/>
          <p:cNvSpPr/>
          <p:nvPr/>
        </p:nvSpPr>
        <p:spPr>
          <a:xfrm>
            <a:off x="378109" y="247796"/>
            <a:ext cx="4608940" cy="9677564"/>
          </a:xfrm>
          <a:custGeom>
            <a:avLst/>
            <a:gdLst/>
            <a:ahLst/>
            <a:cxnLst/>
            <a:rect l="l" t="t" r="r" b="b"/>
            <a:pathLst>
              <a:path w="4608940" h="9677564">
                <a:moveTo>
                  <a:pt x="0" y="0"/>
                </a:moveTo>
                <a:lnTo>
                  <a:pt x="4608940" y="0"/>
                </a:lnTo>
                <a:lnTo>
                  <a:pt x="4608940" y="9677563"/>
                </a:lnTo>
                <a:lnTo>
                  <a:pt x="0" y="9677563"/>
                </a:lnTo>
                <a:lnTo>
                  <a:pt x="0" y="0"/>
                </a:lnTo>
                <a:close/>
              </a:path>
            </a:pathLst>
          </a:custGeom>
          <a:blipFill>
            <a:blip r:embed="rId8"/>
            <a:stretch>
              <a:fillRect/>
            </a:stretch>
          </a:blipFill>
        </p:spPr>
        <p:txBody>
          <a:bodyPr/>
          <a:lstStyle/>
          <a:p>
            <a:endParaRPr lang="ar-EG"/>
          </a:p>
        </p:txBody>
      </p:sp>
      <p:sp>
        <p:nvSpPr>
          <p:cNvPr id="9" name="Freeform 9"/>
          <p:cNvSpPr/>
          <p:nvPr/>
        </p:nvSpPr>
        <p:spPr>
          <a:xfrm>
            <a:off x="13623340" y="294688"/>
            <a:ext cx="4409524" cy="9853685"/>
          </a:xfrm>
          <a:custGeom>
            <a:avLst/>
            <a:gdLst/>
            <a:ahLst/>
            <a:cxnLst/>
            <a:rect l="l" t="t" r="r" b="b"/>
            <a:pathLst>
              <a:path w="4409524" h="9853685">
                <a:moveTo>
                  <a:pt x="0" y="0"/>
                </a:moveTo>
                <a:lnTo>
                  <a:pt x="4409525" y="0"/>
                </a:lnTo>
                <a:lnTo>
                  <a:pt x="4409525" y="9853685"/>
                </a:lnTo>
                <a:lnTo>
                  <a:pt x="0" y="9853685"/>
                </a:lnTo>
                <a:lnTo>
                  <a:pt x="0" y="0"/>
                </a:lnTo>
                <a:close/>
              </a:path>
            </a:pathLst>
          </a:custGeom>
          <a:blipFill>
            <a:blip r:embed="rId9"/>
            <a:stretch>
              <a:fillRect/>
            </a:stretch>
          </a:blipFill>
        </p:spPr>
        <p:txBody>
          <a:bodyPr/>
          <a:lstStyle/>
          <a:p>
            <a:endParaRPr lang="ar-EG"/>
          </a:p>
        </p:txBody>
      </p:sp>
      <p:sp>
        <p:nvSpPr>
          <p:cNvPr id="10" name="TextBox 10"/>
          <p:cNvSpPr txBox="1"/>
          <p:nvPr/>
        </p:nvSpPr>
        <p:spPr>
          <a:xfrm>
            <a:off x="5641325" y="606268"/>
            <a:ext cx="7005350" cy="20859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Create New Account page was limited to name and phone number fields, lacking essential security elements and proper structure.</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3400425"/>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redesigned Create New Account page adds email, password, and password confirmation fields to improve account security. A clean, well-organized layout ensures a smoother, more engaging, and more effective registration experience.</a:t>
            </a: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971092" y="-4149452"/>
            <a:ext cx="11141155" cy="8229600"/>
          </a:xfrm>
          <a:custGeom>
            <a:avLst/>
            <a:gdLst/>
            <a:ahLst/>
            <a:cxnLst/>
            <a:rect l="l" t="t" r="r" b="b"/>
            <a:pathLst>
              <a:path w="11141155" h="8229600">
                <a:moveTo>
                  <a:pt x="0" y="0"/>
                </a:moveTo>
                <a:lnTo>
                  <a:pt x="11141156" y="0"/>
                </a:lnTo>
                <a:lnTo>
                  <a:pt x="11141156" y="8229600"/>
                </a:lnTo>
                <a:lnTo>
                  <a:pt x="0" y="8229600"/>
                </a:lnTo>
                <a:lnTo>
                  <a:pt x="0" y="0"/>
                </a:lnTo>
                <a:close/>
              </a:path>
            </a:pathLst>
          </a:custGeom>
          <a:blipFill>
            <a:blip r:embed="rId2"/>
            <a:stretch>
              <a:fillRect/>
            </a:stretch>
          </a:blipFill>
        </p:spPr>
        <p:txBody>
          <a:bodyPr/>
          <a:lstStyle/>
          <a:p>
            <a:endParaRPr lang="ar-EG"/>
          </a:p>
        </p:txBody>
      </p:sp>
      <p:sp>
        <p:nvSpPr>
          <p:cNvPr id="3" name="Freeform 3"/>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txBody>
          <a:bodyPr/>
          <a:lstStyle/>
          <a:p>
            <a:endParaRPr lang="ar-EG"/>
          </a:p>
        </p:txBody>
      </p:sp>
      <p:sp>
        <p:nvSpPr>
          <p:cNvPr id="4" name="Freeform 4"/>
          <p:cNvSpPr/>
          <p:nvPr/>
        </p:nvSpPr>
        <p:spPr>
          <a:xfrm>
            <a:off x="4917034" y="3805623"/>
            <a:ext cx="3492500" cy="2057400"/>
          </a:xfrm>
          <a:custGeom>
            <a:avLst/>
            <a:gdLst/>
            <a:ahLst/>
            <a:cxnLst/>
            <a:rect l="l" t="t" r="r" b="b"/>
            <a:pathLst>
              <a:path w="3492500" h="2057400">
                <a:moveTo>
                  <a:pt x="0" y="0"/>
                </a:moveTo>
                <a:lnTo>
                  <a:pt x="3492500" y="0"/>
                </a:lnTo>
                <a:lnTo>
                  <a:pt x="34925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rot="-10705599">
            <a:off x="9907286" y="4131628"/>
            <a:ext cx="3780538" cy="2227081"/>
          </a:xfrm>
          <a:custGeom>
            <a:avLst/>
            <a:gdLst/>
            <a:ahLst/>
            <a:cxnLst/>
            <a:rect l="l" t="t" r="r" b="b"/>
            <a:pathLst>
              <a:path w="3780538" h="2227081">
                <a:moveTo>
                  <a:pt x="0" y="0"/>
                </a:moveTo>
                <a:lnTo>
                  <a:pt x="3780538" y="0"/>
                </a:lnTo>
                <a:lnTo>
                  <a:pt x="3780538" y="2227081"/>
                </a:lnTo>
                <a:lnTo>
                  <a:pt x="0" y="2227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5395320" y="507678"/>
            <a:ext cx="7666202" cy="3537809"/>
          </a:xfrm>
          <a:custGeom>
            <a:avLst/>
            <a:gdLst/>
            <a:ahLst/>
            <a:cxnLst/>
            <a:rect l="l" t="t" r="r" b="b"/>
            <a:pathLst>
              <a:path w="7666202" h="3537809">
                <a:moveTo>
                  <a:pt x="0" y="0"/>
                </a:moveTo>
                <a:lnTo>
                  <a:pt x="7666203" y="0"/>
                </a:lnTo>
                <a:lnTo>
                  <a:pt x="7666203" y="3537809"/>
                </a:lnTo>
                <a:lnTo>
                  <a:pt x="0" y="3537809"/>
                </a:lnTo>
                <a:lnTo>
                  <a:pt x="0" y="0"/>
                </a:lnTo>
                <a:close/>
              </a:path>
            </a:pathLst>
          </a:custGeom>
          <a:blipFill>
            <a:blip r:embed="rId6"/>
            <a:stretch>
              <a:fillRect l="-6742" r="-3909" b="-7000"/>
            </a:stretch>
          </a:blipFill>
        </p:spPr>
        <p:txBody>
          <a:bodyPr/>
          <a:lstStyle/>
          <a:p>
            <a:endParaRPr lang="ar-EG"/>
          </a:p>
        </p:txBody>
      </p:sp>
      <p:sp>
        <p:nvSpPr>
          <p:cNvPr id="7" name="Freeform 7"/>
          <p:cNvSpPr/>
          <p:nvPr/>
        </p:nvSpPr>
        <p:spPr>
          <a:xfrm>
            <a:off x="5314529" y="6410189"/>
            <a:ext cx="7989469" cy="3738184"/>
          </a:xfrm>
          <a:custGeom>
            <a:avLst/>
            <a:gdLst/>
            <a:ahLst/>
            <a:cxnLst/>
            <a:rect l="l" t="t" r="r" b="b"/>
            <a:pathLst>
              <a:path w="7989469" h="3738184">
                <a:moveTo>
                  <a:pt x="0" y="0"/>
                </a:moveTo>
                <a:lnTo>
                  <a:pt x="7989468" y="0"/>
                </a:lnTo>
                <a:lnTo>
                  <a:pt x="7989468" y="3738184"/>
                </a:lnTo>
                <a:lnTo>
                  <a:pt x="0" y="3738184"/>
                </a:lnTo>
                <a:lnTo>
                  <a:pt x="0" y="0"/>
                </a:lnTo>
                <a:close/>
              </a:path>
            </a:pathLst>
          </a:custGeom>
          <a:blipFill>
            <a:blip r:embed="rId7"/>
            <a:stretch>
              <a:fillRect l="-5748" r="-7134" b="-7662"/>
            </a:stretch>
          </a:blipFill>
        </p:spPr>
        <p:txBody>
          <a:bodyPr/>
          <a:lstStyle/>
          <a:p>
            <a:endParaRPr lang="ar-EG"/>
          </a:p>
        </p:txBody>
      </p:sp>
      <p:sp>
        <p:nvSpPr>
          <p:cNvPr id="8" name="Freeform 8"/>
          <p:cNvSpPr/>
          <p:nvPr/>
        </p:nvSpPr>
        <p:spPr>
          <a:xfrm>
            <a:off x="428753" y="507678"/>
            <a:ext cx="4691646" cy="9336609"/>
          </a:xfrm>
          <a:custGeom>
            <a:avLst/>
            <a:gdLst/>
            <a:ahLst/>
            <a:cxnLst/>
            <a:rect l="l" t="t" r="r" b="b"/>
            <a:pathLst>
              <a:path w="4691646" h="9336609">
                <a:moveTo>
                  <a:pt x="0" y="0"/>
                </a:moveTo>
                <a:lnTo>
                  <a:pt x="4691646" y="0"/>
                </a:lnTo>
                <a:lnTo>
                  <a:pt x="4691646" y="9336609"/>
                </a:lnTo>
                <a:lnTo>
                  <a:pt x="0" y="9336609"/>
                </a:lnTo>
                <a:lnTo>
                  <a:pt x="0" y="0"/>
                </a:lnTo>
                <a:close/>
              </a:path>
            </a:pathLst>
          </a:custGeom>
          <a:blipFill>
            <a:blip r:embed="rId8"/>
            <a:stretch>
              <a:fillRect/>
            </a:stretch>
          </a:blipFill>
        </p:spPr>
        <p:txBody>
          <a:bodyPr/>
          <a:lstStyle/>
          <a:p>
            <a:endParaRPr lang="ar-EG"/>
          </a:p>
        </p:txBody>
      </p:sp>
      <p:sp>
        <p:nvSpPr>
          <p:cNvPr id="9" name="Freeform 9"/>
          <p:cNvSpPr/>
          <p:nvPr/>
        </p:nvSpPr>
        <p:spPr>
          <a:xfrm>
            <a:off x="13496766" y="294688"/>
            <a:ext cx="4655430" cy="9549599"/>
          </a:xfrm>
          <a:custGeom>
            <a:avLst/>
            <a:gdLst/>
            <a:ahLst/>
            <a:cxnLst/>
            <a:rect l="l" t="t" r="r" b="b"/>
            <a:pathLst>
              <a:path w="4655430" h="9549599">
                <a:moveTo>
                  <a:pt x="0" y="0"/>
                </a:moveTo>
                <a:lnTo>
                  <a:pt x="4655429" y="0"/>
                </a:lnTo>
                <a:lnTo>
                  <a:pt x="4655429" y="9549599"/>
                </a:lnTo>
                <a:lnTo>
                  <a:pt x="0" y="9549599"/>
                </a:lnTo>
                <a:lnTo>
                  <a:pt x="0" y="0"/>
                </a:lnTo>
                <a:close/>
              </a:path>
            </a:pathLst>
          </a:custGeom>
          <a:blipFill>
            <a:blip r:embed="rId9"/>
            <a:stretch>
              <a:fillRect/>
            </a:stretch>
          </a:blipFill>
        </p:spPr>
        <p:txBody>
          <a:bodyPr/>
          <a:lstStyle/>
          <a:p>
            <a:endParaRPr lang="ar-EG"/>
          </a:p>
        </p:txBody>
      </p:sp>
      <p:sp>
        <p:nvSpPr>
          <p:cNvPr id="10" name="TextBox 10"/>
          <p:cNvSpPr txBox="1"/>
          <p:nvPr/>
        </p:nvSpPr>
        <p:spPr>
          <a:xfrm>
            <a:off x="5507280" y="1038225"/>
            <a:ext cx="7005350" cy="3343275"/>
          </a:xfrm>
          <a:prstGeom prst="rect">
            <a:avLst/>
          </a:prstGeom>
        </p:spPr>
        <p:txBody>
          <a:bodyPr lIns="0" tIns="0" rIns="0" bIns="0" rtlCol="0" anchor="t">
            <a:spAutoFit/>
          </a:bodyPr>
          <a:lstStyle/>
          <a:p>
            <a:pPr algn="ctr">
              <a:lnSpc>
                <a:spcPts val="3359"/>
              </a:lnSpc>
              <a:spcBef>
                <a:spcPct val="0"/>
              </a:spcBef>
            </a:pPr>
            <a:r>
              <a:rPr lang="en-US" sz="2799" b="1">
                <a:solidFill>
                  <a:srgbClr val="0E0307"/>
                </a:solidFill>
                <a:latin typeface="Montserrat Bold"/>
                <a:ea typeface="Montserrat Bold"/>
                <a:cs typeface="Montserrat Bold"/>
                <a:sym typeface="Montserrat Bold"/>
              </a:rPr>
              <a:t>The confirmation page was cluttered, with unclear colors and layout that could lead to mistakes when entering the 4-digit OTP. Key actions like Edit Number and Send Again were not prominent.</a:t>
            </a: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a:p>
            <a:pPr algn="ctr">
              <a:lnSpc>
                <a:spcPts val="3359"/>
              </a:lnSpc>
              <a:spcBef>
                <a:spcPct val="0"/>
              </a:spcBef>
            </a:pPr>
            <a:endParaRPr lang="en-US" sz="2799" b="1">
              <a:solidFill>
                <a:srgbClr val="0E0307"/>
              </a:solidFill>
              <a:latin typeface="Montserrat Bold"/>
              <a:ea typeface="Montserrat Bold"/>
              <a:cs typeface="Montserrat Bold"/>
              <a:sym typeface="Montserrat Bold"/>
            </a:endParaRPr>
          </a:p>
        </p:txBody>
      </p:sp>
      <p:sp>
        <p:nvSpPr>
          <p:cNvPr id="11" name="TextBox 11"/>
          <p:cNvSpPr txBox="1"/>
          <p:nvPr/>
        </p:nvSpPr>
        <p:spPr>
          <a:xfrm>
            <a:off x="5395320" y="6686414"/>
            <a:ext cx="7827885" cy="4257675"/>
          </a:xfrm>
          <a:prstGeom prst="rect">
            <a:avLst/>
          </a:prstGeom>
        </p:spPr>
        <p:txBody>
          <a:bodyPr lIns="0" tIns="0" rIns="0" bIns="0" rtlCol="0" anchor="t">
            <a:spAutoFit/>
          </a:bodyPr>
          <a:lstStyle/>
          <a:p>
            <a:pPr algn="ctr">
              <a:lnSpc>
                <a:spcPts val="3434"/>
              </a:lnSpc>
              <a:spcBef>
                <a:spcPct val="0"/>
              </a:spcBef>
            </a:pPr>
            <a:r>
              <a:rPr lang="en-US" sz="2861" b="1">
                <a:solidFill>
                  <a:srgbClr val="000000"/>
                </a:solidFill>
                <a:latin typeface="Montserrat Bold"/>
                <a:ea typeface="Montserrat Bold"/>
                <a:cs typeface="Montserrat Bold"/>
                <a:sym typeface="Montserrat Bold"/>
              </a:rPr>
              <a:t>The redesign improved colors and layout for better clarity and visual organization, making OTP entry easier and less error-prone. Edit Number and Send Again are now clearly highlighted, ensuring a smoother and safer user experience.</a:t>
            </a: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434"/>
              </a:lnSpc>
              <a:spcBef>
                <a:spcPct val="0"/>
              </a:spcBef>
            </a:pPr>
            <a:endParaRPr lang="en-US" sz="2861" b="1">
              <a:solidFill>
                <a:srgbClr val="000000"/>
              </a:solidFill>
              <a:latin typeface="Montserrat Bold"/>
              <a:ea typeface="Montserrat Bold"/>
              <a:cs typeface="Montserrat Bold"/>
              <a:sym typeface="Montserrat Bold"/>
            </a:endParaRPr>
          </a:p>
          <a:p>
            <a:pPr algn="ctr">
              <a:lnSpc>
                <a:spcPts val="3194"/>
              </a:lnSpc>
              <a:spcBef>
                <a:spcPct val="0"/>
              </a:spcBef>
            </a:pPr>
            <a:endParaRPr lang="en-US" sz="2861" b="1">
              <a:solidFill>
                <a:srgbClr val="000000"/>
              </a:solidFill>
              <a:latin typeface="Montserrat Bold"/>
              <a:ea typeface="Montserrat Bold"/>
              <a:cs typeface="Montserrat Bold"/>
              <a:sym typeface="Montserrat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878</Words>
  <Application>Microsoft Office PowerPoint</Application>
  <PresentationFormat>Custom</PresentationFormat>
  <Paragraphs>104</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AmmanV3 Sans Bold</vt:lpstr>
      <vt:lpstr>Montserrat</vt:lpstr>
      <vt:lpstr>Horizon</vt:lpstr>
      <vt:lpstr>Calibri</vt:lpstr>
      <vt:lpstr>Montserrat Bold</vt:lpstr>
      <vt:lpstr>Canva Student Font</vt:lpstr>
      <vt:lpstr>Montserrat Heavy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Purple Gradient Pitch Deck Presentation</dc:title>
  <cp:lastModifiedBy>عادل عبدالظاهر عادل ابو زيد امين</cp:lastModifiedBy>
  <cp:revision>3</cp:revision>
  <dcterms:created xsi:type="dcterms:W3CDTF">2006-08-16T00:00:00Z</dcterms:created>
  <dcterms:modified xsi:type="dcterms:W3CDTF">2025-12-20T11:31:48Z</dcterms:modified>
  <dc:identifier>DAG8CENNSpw</dc:identifier>
</cp:coreProperties>
</file>